
<file path=[Content_Types].xml><?xml version="1.0" encoding="utf-8"?>
<Types xmlns="http://schemas.openxmlformats.org/package/2006/content-types">
  <Default Extension="xml" ContentType="application/vnd.openxmlformats-officedocument.extended-properties+xml"/>
  <Default Extension="png" ContentType="image/png"/>
  <Default Extension="fntdata" ContentType="application/x-fontdata"/>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Types>
</file>

<file path=_rels/.rels>&#65279;<?xml version="1.0" encoding="utf-8"?><Relationships xmlns="http://schemas.openxmlformats.org/package/2006/relationships"><Relationship Type="http://schemas.openxmlformats.org/officeDocument/2006/relationships/extended-properties" Target="/docProps/app.xml" Id="rId1" /><Relationship Type="http://schemas.openxmlformats.org/package/2006/relationships/metadata/core-properties" Target="/docProps/core.xml" Id="rId2" /><Relationship Type="http://schemas.openxmlformats.org/officeDocument/2006/relationships/officeDocument" Target="/ppt/presentation.xml" Id="rId3"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Petrona"/>
      <p:regular r:id="rId14"/>
    </p:embeddedFont>
    <p:embeddedFont>
      <p:font typeface="Petrona"/>
      <p:regular r:id="rId15"/>
    </p:embeddedFont>
    <p:embeddedFont>
      <p:font typeface="Petrona"/>
      <p:regular r:id="rId16"/>
    </p:embeddedFont>
    <p:embeddedFont>
      <p:font typeface="Petrona"/>
      <p:regular r:id="rId17"/>
    </p:embeddedFont>
    <p:embeddedFont>
      <p:font typeface="Inter"/>
      <p:regular r:id="rId18"/>
    </p:embeddedFont>
    <p:embeddedFont>
      <p:font typeface="Inter"/>
      <p:regular r:id="rId19"/>
    </p:embeddedFont>
    <p:embeddedFont>
      <p:font typeface="Inter"/>
      <p:regular r:id="rId20"/>
    </p:embeddedFont>
    <p:embeddedFont>
      <p:font typeface="Inter"/>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Master" Target="/ppt/slideMasters/slideMaster1.xml" Id="rId1" /><Relationship Type="http://schemas.openxmlformats.org/officeDocument/2006/relationships/slide" Target="/ppt/slides/slide1.xml" Id="rId2" /><Relationship Type="http://schemas.openxmlformats.org/officeDocument/2006/relationships/slide" Target="/ppt/slides/slide2.xml" Id="rId3" /><Relationship Type="http://schemas.openxmlformats.org/officeDocument/2006/relationships/slide" Target="/ppt/slides/slide3.xml" Id="rId4" /><Relationship Type="http://schemas.openxmlformats.org/officeDocument/2006/relationships/slide" Target="/ppt/slides/slide4.xml" Id="rId5" /><Relationship Type="http://schemas.openxmlformats.org/officeDocument/2006/relationships/slide" Target="/ppt/slides/slide5.xml" Id="rId6" /><Relationship Type="http://schemas.openxmlformats.org/officeDocument/2006/relationships/slide" Target="/ppt/slides/slide6.xml" Id="rId7" /><Relationship Type="http://schemas.openxmlformats.org/officeDocument/2006/relationships/slide" Target="/ppt/slides/slide7.xml" Id="rId8" /><Relationship Type="http://schemas.openxmlformats.org/officeDocument/2006/relationships/notesMaster" Target="/ppt/notesMasters/notesMaster1.xml" Id="rId9" /><Relationship Type="http://schemas.openxmlformats.org/officeDocument/2006/relationships/presProps" Target="/ppt/presProps.xml" Id="rId10" /><Relationship Type="http://schemas.openxmlformats.org/officeDocument/2006/relationships/viewProps" Target="/ppt/viewProps.xml" Id="rId11" /><Relationship Type="http://schemas.openxmlformats.org/officeDocument/2006/relationships/theme" Target="/ppt/theme/theme1.xml" Id="rId12" /><Relationship Type="http://schemas.openxmlformats.org/officeDocument/2006/relationships/tableStyles" Target="/ppt/tableStyles.xml" Id="rId13" /><Relationship Type="http://schemas.openxmlformats.org/officeDocument/2006/relationships/font" Target="/ppt/fonts/font1.fntdata" Id="rId14" /><Relationship Type="http://schemas.openxmlformats.org/officeDocument/2006/relationships/font" Target="/ppt/fonts/font2.fntdata" Id="rId15" /><Relationship Type="http://schemas.openxmlformats.org/officeDocument/2006/relationships/font" Target="/ppt/fonts/font3.fntdata" Id="rId16" /><Relationship Type="http://schemas.openxmlformats.org/officeDocument/2006/relationships/font" Target="/ppt/fonts/font4.fntdata" Id="rId17" /><Relationship Type="http://schemas.openxmlformats.org/officeDocument/2006/relationships/font" Target="/ppt/fonts/font5.fntdata" Id="rId18" /><Relationship Type="http://schemas.openxmlformats.org/officeDocument/2006/relationships/font" Target="/ppt/fonts/font6.fntdata" Id="rId19" /><Relationship Type="http://schemas.openxmlformats.org/officeDocument/2006/relationships/font" Target="/ppt/fonts/font7.fntdata" Id="rId20" /><Relationship Type="http://schemas.openxmlformats.org/officeDocument/2006/relationships/font" Target="/ppt/fonts/font8.fntdata" Id="rId21" /></Relationships>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6-1.png>
</file>

<file path=ppt/notesMasters/_rels/notesMaster1.xml.rels>&#65279;<?xml version="1.0" encoding="utf-8"?><Relationships xmlns="http://schemas.openxmlformats.org/package/2006/relationships"><Relationship Type="http://schemas.openxmlformats.org/officeDocument/2006/relationships/theme" Target="/ppt/theme/theme1.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1.xml" Id="rId2" /></Relationships>
</file>

<file path=ppt/notesSlides/_rels/notesSlide2.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2.xml" Id="rId2" /></Relationships>
</file>

<file path=ppt/notesSlides/_rels/notesSlide3.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3.xml" Id="rId2" /></Relationships>
</file>

<file path=ppt/notesSlides/_rels/notesSlide4.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4.xml" Id="rId2" /></Relationships>
</file>

<file path=ppt/notesSlides/_rels/notesSlide5.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5.xml" Id="rId2" /></Relationships>
</file>

<file path=ppt/notesSlides/_rels/notesSlide6.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6.xml" Id="rId2" /></Relationships>
</file>

<file path=ppt/notesSlides/_rels/notesSlide7.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7.xml" Id="rId2"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2.xml.rels>&#65279;<?xml version="1.0" encoding="utf-8"?><Relationships xmlns="http://schemas.openxmlformats.org/package/2006/relationships"><Relationship Type="http://schemas.openxmlformats.org/officeDocument/2006/relationships/image" Target="/ppt/media/image-1002-1.png" Id="rId1" /><Relationship Type="http://schemas.openxmlformats.org/officeDocument/2006/relationships/image" Target="/ppt/media/image-1002-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3.xml.rels>&#65279;<?xml version="1.0" encoding="utf-8"?><Relationships xmlns="http://schemas.openxmlformats.org/package/2006/relationships"><Relationship Type="http://schemas.openxmlformats.org/officeDocument/2006/relationships/image" Target="/ppt/media/image-1003-1.png" Id="rId1" /><Relationship Type="http://schemas.openxmlformats.org/officeDocument/2006/relationships/image" Target="/ppt/media/image-1003-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4.xml.rels>&#65279;<?xml version="1.0" encoding="utf-8"?><Relationships xmlns="http://schemas.openxmlformats.org/package/2006/relationships"><Relationship Type="http://schemas.openxmlformats.org/officeDocument/2006/relationships/image" Target="/ppt/media/image-1004-1.png" Id="rId1" /><Relationship Type="http://schemas.openxmlformats.org/officeDocument/2006/relationships/image" Target="/ppt/media/image-1004-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5.xml.rels>&#65279;<?xml version="1.0" encoding="utf-8"?><Relationships xmlns="http://schemas.openxmlformats.org/package/2006/relationships"><Relationship Type="http://schemas.openxmlformats.org/officeDocument/2006/relationships/image" Target="/ppt/media/image-1005-1.png" Id="rId1" /><Relationship Type="http://schemas.openxmlformats.org/officeDocument/2006/relationships/image" Target="/ppt/media/image-1005-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6.xml.rels>&#65279;<?xml version="1.0" encoding="utf-8"?><Relationships xmlns="http://schemas.openxmlformats.org/package/2006/relationships"><Relationship Type="http://schemas.openxmlformats.org/officeDocument/2006/relationships/image" Target="/ppt/media/image-1006-1.png" Id="rId1" /><Relationship Type="http://schemas.openxmlformats.org/officeDocument/2006/relationships/image" Target="/ppt/media/image-1006-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7.xml.rels>&#65279;<?xml version="1.0" encoding="utf-8"?><Relationships xmlns="http://schemas.openxmlformats.org/package/2006/relationships"><Relationship Type="http://schemas.openxmlformats.org/officeDocument/2006/relationships/image" Target="/ppt/media/image-1007-1.png" Id="rId1" /><Relationship Type="http://schemas.openxmlformats.org/officeDocument/2006/relationships/image" Target="/ppt/media/image-1007-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8.xml.rels>&#65279;<?xml version="1.0" encoding="utf-8"?><Relationships xmlns="http://schemas.openxmlformats.org/package/2006/relationships"><Relationship Type="http://schemas.openxmlformats.org/officeDocument/2006/relationships/image" Target="/ppt/media/image-1008-1.png" Id="rId1" /><Relationship Type="http://schemas.openxmlformats.org/officeDocument/2006/relationships/image" Target="/ppt/media/image-1008-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slideLayout" Target="/ppt/slideLayouts/slideLayout3.xml" Id="rId3" /><Relationship Type="http://schemas.openxmlformats.org/officeDocument/2006/relationships/slideLayout" Target="/ppt/slideLayouts/slideLayout4.xml" Id="rId4" /><Relationship Type="http://schemas.openxmlformats.org/officeDocument/2006/relationships/slideLayout" Target="/ppt/slideLayouts/slideLayout5.xml" Id="rId5" /><Relationship Type="http://schemas.openxmlformats.org/officeDocument/2006/relationships/slideLayout" Target="/ppt/slideLayouts/slideLayout6.xml" Id="rId6" /><Relationship Type="http://schemas.openxmlformats.org/officeDocument/2006/relationships/slideLayout" Target="/ppt/slideLayouts/slideLayout7.xml" Id="rId7" /><Relationship Type="http://schemas.openxmlformats.org/officeDocument/2006/relationships/slideLayout" Target="/ppt/slideLayouts/slideLayout8.xml" Id="rId8" /><Relationship Type="http://schemas.openxmlformats.org/officeDocument/2006/relationships/theme" Target="/ppt/theme/theme1.xml" Id="rId9"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ppt/media/image-1-1.png" Id="rId1" /><Relationship Type="http://schemas.openxmlformats.org/officeDocument/2006/relationships/slideLayout" Target="/ppt/slideLayouts/slideLayout2.xml" Id="rId2" /><Relationship Type="http://schemas.openxmlformats.org/officeDocument/2006/relationships/notesSlide" Target="/ppt/notesSlides/notesSlide1.xml" Id="rId3" /></Relationships>
</file>

<file path=ppt/slides/_rels/slide2.xml.rels>&#65279;<?xml version="1.0" encoding="utf-8"?><Relationships xmlns="http://schemas.openxmlformats.org/package/2006/relationships"><Relationship Type="http://schemas.openxmlformats.org/officeDocument/2006/relationships/image" Target="/ppt/media/image-2-1.png" Id="rId1" /><Relationship Type="http://schemas.openxmlformats.org/officeDocument/2006/relationships/slideLayout" Target="/ppt/slideLayouts/slideLayout3.xml" Id="rId2" /><Relationship Type="http://schemas.openxmlformats.org/officeDocument/2006/relationships/notesSlide" Target="/ppt/notesSlides/notesSlide2.xml" Id="rId3" /></Relationships>
</file>

<file path=ppt/slides/_rels/slide3.xml.rels>&#65279;<?xml version="1.0" encoding="utf-8"?><Relationships xmlns="http://schemas.openxmlformats.org/package/2006/relationships"><Relationship Type="http://schemas.openxmlformats.org/officeDocument/2006/relationships/slideLayout" Target="/ppt/slideLayouts/slideLayout4.xml" Id="rId1" /><Relationship Type="http://schemas.openxmlformats.org/officeDocument/2006/relationships/notesSlide" Target="/ppt/notesSlides/notesSlide3.xml" Id="rId2" /></Relationships>
</file>

<file path=ppt/slides/_rels/slide4.xml.rels>&#65279;<?xml version="1.0" encoding="utf-8"?><Relationships xmlns="http://schemas.openxmlformats.org/package/2006/relationships"><Relationship Type="http://schemas.openxmlformats.org/officeDocument/2006/relationships/slideLayout" Target="/ppt/slideLayouts/slideLayout5.xml" Id="rId1" /><Relationship Type="http://schemas.openxmlformats.org/officeDocument/2006/relationships/notesSlide" Target="/ppt/notesSlides/notesSlide4.xml" Id="rId2" /></Relationships>
</file>

<file path=ppt/slides/_rels/slide5.xml.rels>&#65279;<?xml version="1.0" encoding="utf-8"?><Relationships xmlns="http://schemas.openxmlformats.org/package/2006/relationships"><Relationship Type="http://schemas.openxmlformats.org/officeDocument/2006/relationships/slideLayout" Target="/ppt/slideLayouts/slideLayout6.xml" Id="rId1" /><Relationship Type="http://schemas.openxmlformats.org/officeDocument/2006/relationships/notesSlide" Target="/ppt/notesSlides/notesSlide5.xml" Id="rId2" /></Relationships>
</file>

<file path=ppt/slides/_rels/slide6.xml.rels>&#65279;<?xml version="1.0" encoding="utf-8"?><Relationships xmlns="http://schemas.openxmlformats.org/package/2006/relationships"><Relationship Type="http://schemas.openxmlformats.org/officeDocument/2006/relationships/image" Target="/ppt/media/image-6-1.png" Id="rId1" /><Relationship Type="http://schemas.openxmlformats.org/officeDocument/2006/relationships/slideLayout" Target="/ppt/slideLayouts/slideLayout7.xml" Id="rId2" /><Relationship Type="http://schemas.openxmlformats.org/officeDocument/2006/relationships/notesSlide" Target="/ppt/notesSlides/notesSlide6.xml" Id="rId3" /></Relationships>
</file>

<file path=ppt/slides/_rels/slide7.xml.rels>&#65279;<?xml version="1.0" encoding="utf-8"?><Relationships xmlns="http://schemas.openxmlformats.org/package/2006/relationships"><Relationship Type="http://schemas.openxmlformats.org/officeDocument/2006/relationships/slideLayout" Target="/ppt/slideLayouts/slideLayout8.xml" Id="rId1" /><Relationship Type="http://schemas.openxmlformats.org/officeDocument/2006/relationships/notesSlide" Target="/ppt/notesSlides/notesSlide7.xml" Id="rId2"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79621"/>
            <a:ext cx="7556421" cy="1302544"/>
          </a:xfrm>
          <a:prstGeom prst="rect">
            <a:avLst/>
          </a:prstGeom>
          <a:noFill/>
          <a:ln/>
        </p:spPr>
        <p:txBody>
          <a:bodyPr wrap="squar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Customer Shopping Behavior Analysis</a:t>
            </a:r>
            <a:endParaRPr lang="en-US" sz="4100" dirty="0"/>
          </a:p>
        </p:txBody>
      </p:sp>
      <p:sp>
        <p:nvSpPr>
          <p:cNvPr id="4" name="Text 1"/>
          <p:cNvSpPr/>
          <p:nvPr/>
        </p:nvSpPr>
        <p:spPr>
          <a:xfrm>
            <a:off x="793790" y="4279821"/>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This project analyzes customer shopping behavior using transactional data from 3,900 purchases across various product categories. The goal is to uncover insights into spending patterns, customer segments, product preferences, and subscription behavior to guide strategic business decisions.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6526" y="689491"/>
            <a:ext cx="5096589" cy="637103"/>
          </a:xfrm>
          <a:prstGeom prst="rect">
            <a:avLst/>
          </a:prstGeom>
          <a:noFill/>
          <a:ln/>
        </p:spPr>
        <p:txBody>
          <a:bodyPr wrap="none" lIns="0" tIns="0" rIns="0" bIns="0" rtlCol="0" anchor="t"/>
          <a:lstStyle/>
          <a:p>
            <a:pPr algn="l" indent="0" marL="0">
              <a:lnSpc>
                <a:spcPts val="5000"/>
              </a:lnSpc>
              <a:buNone/>
            </a:pPr>
            <a:r>
              <a:rPr lang="en-US" sz="4000" b="1" dirty="0">
                <a:solidFill>
                  <a:srgbClr val="000000"/>
                </a:solidFill>
                <a:latin typeface="Petrona Bold" pitchFamily="34" charset="0"/>
                <a:ea typeface="Petrona Bold" pitchFamily="34" charset="-122"/>
                <a:cs typeface="Petrona Bold" pitchFamily="34" charset="-120"/>
              </a:rPr>
              <a:t>Dataset Overview</a:t>
            </a:r>
            <a:endParaRPr lang="en-US" sz="4000" dirty="0"/>
          </a:p>
        </p:txBody>
      </p:sp>
      <p:sp>
        <p:nvSpPr>
          <p:cNvPr id="4" name="Text 1"/>
          <p:cNvSpPr/>
          <p:nvPr/>
        </p:nvSpPr>
        <p:spPr>
          <a:xfrm>
            <a:off x="776526" y="1714857"/>
            <a:ext cx="2368510" cy="640675"/>
          </a:xfrm>
          <a:prstGeom prst="rect">
            <a:avLst/>
          </a:prstGeom>
          <a:noFill/>
          <a:ln/>
        </p:spPr>
        <p:txBody>
          <a:bodyPr wrap="none" lIns="0" tIns="0" rIns="0" bIns="0" rtlCol="0" anchor="t"/>
          <a:lstStyle/>
          <a:p>
            <a:pPr algn="ctr" indent="0" marL="0">
              <a:lnSpc>
                <a:spcPts val="5000"/>
              </a:lnSpc>
              <a:buNone/>
            </a:pPr>
            <a:r>
              <a:rPr lang="en-US" sz="5000" b="1" dirty="0">
                <a:solidFill>
                  <a:srgbClr val="272525"/>
                </a:solidFill>
                <a:latin typeface="Petrona Bold" pitchFamily="34" charset="0"/>
                <a:ea typeface="Petrona Bold" pitchFamily="34" charset="-122"/>
                <a:cs typeface="Petrona Bold" pitchFamily="34" charset="-120"/>
              </a:rPr>
              <a:t>3,900</a:t>
            </a:r>
            <a:endParaRPr lang="en-US" sz="5000" dirty="0"/>
          </a:p>
        </p:txBody>
      </p:sp>
      <p:sp>
        <p:nvSpPr>
          <p:cNvPr id="5" name="Text 2"/>
          <p:cNvSpPr/>
          <p:nvPr/>
        </p:nvSpPr>
        <p:spPr>
          <a:xfrm>
            <a:off x="776526" y="2598182"/>
            <a:ext cx="2368510" cy="318492"/>
          </a:xfrm>
          <a:prstGeom prst="rect">
            <a:avLst/>
          </a:prstGeom>
          <a:noFill/>
          <a:ln/>
        </p:spPr>
        <p:txBody>
          <a:bodyPr wrap="none" lIns="0" tIns="0" rIns="0" bIns="0" rtlCol="0" anchor="t"/>
          <a:lstStyle/>
          <a:p>
            <a:pPr algn="ctr" indent="0" marL="0">
              <a:lnSpc>
                <a:spcPts val="2500"/>
              </a:lnSpc>
              <a:buNone/>
            </a:pPr>
            <a:r>
              <a:rPr lang="en-US" sz="2000" b="1" dirty="0">
                <a:solidFill>
                  <a:srgbClr val="272525"/>
                </a:solidFill>
                <a:latin typeface="Petrona Bold" pitchFamily="34" charset="0"/>
                <a:ea typeface="Petrona Bold" pitchFamily="34" charset="-122"/>
                <a:cs typeface="Petrona Bold" pitchFamily="34" charset="-120"/>
              </a:rPr>
              <a:t>Total Purchases</a:t>
            </a:r>
            <a:endParaRPr lang="en-US" sz="2000" dirty="0"/>
          </a:p>
        </p:txBody>
      </p:sp>
      <p:sp>
        <p:nvSpPr>
          <p:cNvPr id="6" name="Text 3"/>
          <p:cNvSpPr/>
          <p:nvPr/>
        </p:nvSpPr>
        <p:spPr>
          <a:xfrm>
            <a:off x="776526" y="3033117"/>
            <a:ext cx="2368510" cy="621268"/>
          </a:xfrm>
          <a:prstGeom prst="rect">
            <a:avLst/>
          </a:prstGeom>
          <a:noFill/>
          <a:ln/>
        </p:spPr>
        <p:txBody>
          <a:bodyPr wrap="square" lIns="0" tIns="0" rIns="0" bIns="0" rtlCol="0" anchor="t"/>
          <a:lstStyle/>
          <a:p>
            <a:pPr algn="ctr" indent="0" marL="0">
              <a:lnSpc>
                <a:spcPts val="2400"/>
              </a:lnSpc>
              <a:buNone/>
            </a:pPr>
            <a:r>
              <a:rPr lang="en-US" sz="1500" dirty="0">
                <a:solidFill>
                  <a:srgbClr val="272525"/>
                </a:solidFill>
                <a:latin typeface="Inter" pitchFamily="34" charset="0"/>
                <a:ea typeface="Inter" pitchFamily="34" charset="-122"/>
                <a:cs typeface="Inter" pitchFamily="34" charset="-120"/>
              </a:rPr>
              <a:t>Transactions analyzed across all categories</a:t>
            </a:r>
            <a:endParaRPr lang="en-US" sz="1500" dirty="0"/>
          </a:p>
        </p:txBody>
      </p:sp>
      <p:sp>
        <p:nvSpPr>
          <p:cNvPr id="7" name="Text 4"/>
          <p:cNvSpPr/>
          <p:nvPr/>
        </p:nvSpPr>
        <p:spPr>
          <a:xfrm>
            <a:off x="3387685" y="1714857"/>
            <a:ext cx="2368510" cy="640675"/>
          </a:xfrm>
          <a:prstGeom prst="rect">
            <a:avLst/>
          </a:prstGeom>
          <a:noFill/>
          <a:ln/>
        </p:spPr>
        <p:txBody>
          <a:bodyPr wrap="none" lIns="0" tIns="0" rIns="0" bIns="0" rtlCol="0" anchor="t"/>
          <a:lstStyle/>
          <a:p>
            <a:pPr algn="ctr" indent="0" marL="0">
              <a:lnSpc>
                <a:spcPts val="5000"/>
              </a:lnSpc>
              <a:buNone/>
            </a:pPr>
            <a:r>
              <a:rPr lang="en-US" sz="5000" b="1" dirty="0">
                <a:solidFill>
                  <a:srgbClr val="272525"/>
                </a:solidFill>
                <a:latin typeface="Petrona Bold" pitchFamily="34" charset="0"/>
                <a:ea typeface="Petrona Bold" pitchFamily="34" charset="-122"/>
                <a:cs typeface="Petrona Bold" pitchFamily="34" charset="-120"/>
              </a:rPr>
              <a:t>18</a:t>
            </a:r>
            <a:endParaRPr lang="en-US" sz="5000" dirty="0"/>
          </a:p>
        </p:txBody>
      </p:sp>
      <p:sp>
        <p:nvSpPr>
          <p:cNvPr id="8" name="Text 5"/>
          <p:cNvSpPr/>
          <p:nvPr/>
        </p:nvSpPr>
        <p:spPr>
          <a:xfrm>
            <a:off x="3387685" y="2598182"/>
            <a:ext cx="2368510" cy="318492"/>
          </a:xfrm>
          <a:prstGeom prst="rect">
            <a:avLst/>
          </a:prstGeom>
          <a:noFill/>
          <a:ln/>
        </p:spPr>
        <p:txBody>
          <a:bodyPr wrap="none" lIns="0" tIns="0" rIns="0" bIns="0" rtlCol="0" anchor="t"/>
          <a:lstStyle/>
          <a:p>
            <a:pPr algn="ctr" indent="0" marL="0">
              <a:lnSpc>
                <a:spcPts val="2500"/>
              </a:lnSpc>
              <a:buNone/>
            </a:pPr>
            <a:r>
              <a:rPr lang="en-US" sz="2000" b="1" dirty="0">
                <a:solidFill>
                  <a:srgbClr val="272525"/>
                </a:solidFill>
                <a:latin typeface="Petrona Bold" pitchFamily="34" charset="0"/>
                <a:ea typeface="Petrona Bold" pitchFamily="34" charset="-122"/>
                <a:cs typeface="Petrona Bold" pitchFamily="34" charset="-120"/>
              </a:rPr>
              <a:t>Data Features</a:t>
            </a:r>
            <a:endParaRPr lang="en-US" sz="2000" dirty="0"/>
          </a:p>
        </p:txBody>
      </p:sp>
      <p:sp>
        <p:nvSpPr>
          <p:cNvPr id="9" name="Text 6"/>
          <p:cNvSpPr/>
          <p:nvPr/>
        </p:nvSpPr>
        <p:spPr>
          <a:xfrm>
            <a:off x="3387685" y="3033117"/>
            <a:ext cx="2368510" cy="621268"/>
          </a:xfrm>
          <a:prstGeom prst="rect">
            <a:avLst/>
          </a:prstGeom>
          <a:noFill/>
          <a:ln/>
        </p:spPr>
        <p:txBody>
          <a:bodyPr wrap="square" lIns="0" tIns="0" rIns="0" bIns="0" rtlCol="0" anchor="t"/>
          <a:lstStyle/>
          <a:p>
            <a:pPr algn="ctr" indent="0" marL="0">
              <a:lnSpc>
                <a:spcPts val="2400"/>
              </a:lnSpc>
              <a:buNone/>
            </a:pPr>
            <a:r>
              <a:rPr lang="en-US" sz="1500" dirty="0">
                <a:solidFill>
                  <a:srgbClr val="272525"/>
                </a:solidFill>
                <a:latin typeface="Inter" pitchFamily="34" charset="0"/>
                <a:ea typeface="Inter" pitchFamily="34" charset="-122"/>
                <a:cs typeface="Inter" pitchFamily="34" charset="-120"/>
              </a:rPr>
              <a:t>Comprehensive customer and purchase attributes</a:t>
            </a:r>
            <a:endParaRPr lang="en-US" sz="1500" dirty="0"/>
          </a:p>
        </p:txBody>
      </p:sp>
      <p:sp>
        <p:nvSpPr>
          <p:cNvPr id="10" name="Text 7"/>
          <p:cNvSpPr/>
          <p:nvPr/>
        </p:nvSpPr>
        <p:spPr>
          <a:xfrm>
            <a:off x="5998845" y="1714857"/>
            <a:ext cx="2368510" cy="640675"/>
          </a:xfrm>
          <a:prstGeom prst="rect">
            <a:avLst/>
          </a:prstGeom>
          <a:noFill/>
          <a:ln/>
        </p:spPr>
        <p:txBody>
          <a:bodyPr wrap="none" lIns="0" tIns="0" rIns="0" bIns="0" rtlCol="0" anchor="t"/>
          <a:lstStyle/>
          <a:p>
            <a:pPr algn="ctr" indent="0" marL="0">
              <a:lnSpc>
                <a:spcPts val="5000"/>
              </a:lnSpc>
              <a:buNone/>
            </a:pPr>
            <a:r>
              <a:rPr lang="en-US" sz="5000" b="1" dirty="0">
                <a:solidFill>
                  <a:srgbClr val="272525"/>
                </a:solidFill>
                <a:latin typeface="Petrona Bold" pitchFamily="34" charset="0"/>
                <a:ea typeface="Petrona Bold" pitchFamily="34" charset="-122"/>
                <a:cs typeface="Petrona Bold" pitchFamily="34" charset="-120"/>
              </a:rPr>
              <a:t>50</a:t>
            </a:r>
            <a:endParaRPr lang="en-US" sz="5000" dirty="0"/>
          </a:p>
        </p:txBody>
      </p:sp>
      <p:sp>
        <p:nvSpPr>
          <p:cNvPr id="11" name="Text 8"/>
          <p:cNvSpPr/>
          <p:nvPr/>
        </p:nvSpPr>
        <p:spPr>
          <a:xfrm>
            <a:off x="5998845" y="2598182"/>
            <a:ext cx="2368510" cy="318492"/>
          </a:xfrm>
          <a:prstGeom prst="rect">
            <a:avLst/>
          </a:prstGeom>
          <a:noFill/>
          <a:ln/>
        </p:spPr>
        <p:txBody>
          <a:bodyPr wrap="none" lIns="0" tIns="0" rIns="0" bIns="0" rtlCol="0" anchor="t"/>
          <a:lstStyle/>
          <a:p>
            <a:pPr algn="ctr" indent="0" marL="0">
              <a:lnSpc>
                <a:spcPts val="2500"/>
              </a:lnSpc>
              <a:buNone/>
            </a:pPr>
            <a:r>
              <a:rPr lang="en-US" sz="2000" b="1" dirty="0">
                <a:solidFill>
                  <a:srgbClr val="272525"/>
                </a:solidFill>
                <a:latin typeface="Petrona Bold" pitchFamily="34" charset="0"/>
                <a:ea typeface="Petrona Bold" pitchFamily="34" charset="-122"/>
                <a:cs typeface="Petrona Bold" pitchFamily="34" charset="-120"/>
              </a:rPr>
              <a:t>Product Categories</a:t>
            </a:r>
            <a:endParaRPr lang="en-US" sz="2000" dirty="0"/>
          </a:p>
        </p:txBody>
      </p:sp>
      <p:sp>
        <p:nvSpPr>
          <p:cNvPr id="12" name="Text 9"/>
          <p:cNvSpPr/>
          <p:nvPr/>
        </p:nvSpPr>
        <p:spPr>
          <a:xfrm>
            <a:off x="5998845" y="3033117"/>
            <a:ext cx="2368510" cy="621268"/>
          </a:xfrm>
          <a:prstGeom prst="rect">
            <a:avLst/>
          </a:prstGeom>
          <a:noFill/>
          <a:ln/>
        </p:spPr>
        <p:txBody>
          <a:bodyPr wrap="square" lIns="0" tIns="0" rIns="0" bIns="0" rtlCol="0" anchor="t"/>
          <a:lstStyle/>
          <a:p>
            <a:pPr algn="ctr" indent="0" marL="0">
              <a:lnSpc>
                <a:spcPts val="2400"/>
              </a:lnSpc>
              <a:buNone/>
            </a:pPr>
            <a:r>
              <a:rPr lang="en-US" sz="1500" dirty="0">
                <a:solidFill>
                  <a:srgbClr val="272525"/>
                </a:solidFill>
                <a:latin typeface="Inter" pitchFamily="34" charset="0"/>
                <a:ea typeface="Inter" pitchFamily="34" charset="-122"/>
                <a:cs typeface="Inter" pitchFamily="34" charset="-120"/>
              </a:rPr>
              <a:t>Diverse range of items tracked</a:t>
            </a:r>
            <a:endParaRPr lang="en-US" sz="1500" dirty="0"/>
          </a:p>
        </p:txBody>
      </p:sp>
      <p:sp>
        <p:nvSpPr>
          <p:cNvPr id="13" name="Text 10"/>
          <p:cNvSpPr/>
          <p:nvPr/>
        </p:nvSpPr>
        <p:spPr>
          <a:xfrm>
            <a:off x="3387685" y="4139684"/>
            <a:ext cx="2368510" cy="640675"/>
          </a:xfrm>
          <a:prstGeom prst="rect">
            <a:avLst/>
          </a:prstGeom>
          <a:noFill/>
          <a:ln/>
        </p:spPr>
        <p:txBody>
          <a:bodyPr wrap="none" lIns="0" tIns="0" rIns="0" bIns="0" rtlCol="0" anchor="t"/>
          <a:lstStyle/>
          <a:p>
            <a:pPr algn="ctr" indent="0" marL="0">
              <a:lnSpc>
                <a:spcPts val="5000"/>
              </a:lnSpc>
              <a:buNone/>
            </a:pPr>
            <a:r>
              <a:rPr lang="en-US" sz="5000" b="1" dirty="0">
                <a:solidFill>
                  <a:srgbClr val="272525"/>
                </a:solidFill>
                <a:latin typeface="Petrona Bold" pitchFamily="34" charset="0"/>
                <a:ea typeface="Petrona Bold" pitchFamily="34" charset="-122"/>
                <a:cs typeface="Petrona Bold" pitchFamily="34" charset="-120"/>
              </a:rPr>
              <a:t>37</a:t>
            </a:r>
            <a:endParaRPr lang="en-US" sz="5000" dirty="0"/>
          </a:p>
        </p:txBody>
      </p:sp>
      <p:sp>
        <p:nvSpPr>
          <p:cNvPr id="14" name="Text 11"/>
          <p:cNvSpPr/>
          <p:nvPr/>
        </p:nvSpPr>
        <p:spPr>
          <a:xfrm>
            <a:off x="3387685" y="5023009"/>
            <a:ext cx="2368510" cy="318492"/>
          </a:xfrm>
          <a:prstGeom prst="rect">
            <a:avLst/>
          </a:prstGeom>
          <a:noFill/>
          <a:ln/>
        </p:spPr>
        <p:txBody>
          <a:bodyPr wrap="none" lIns="0" tIns="0" rIns="0" bIns="0" rtlCol="0" anchor="t"/>
          <a:lstStyle/>
          <a:p>
            <a:pPr algn="ctr" indent="0" marL="0">
              <a:lnSpc>
                <a:spcPts val="2500"/>
              </a:lnSpc>
              <a:buNone/>
            </a:pPr>
            <a:r>
              <a:rPr lang="en-US" sz="2000" b="1" dirty="0">
                <a:solidFill>
                  <a:srgbClr val="272525"/>
                </a:solidFill>
                <a:latin typeface="Petrona Bold" pitchFamily="34" charset="0"/>
                <a:ea typeface="Petrona Bold" pitchFamily="34" charset="-122"/>
                <a:cs typeface="Petrona Bold" pitchFamily="34" charset="-120"/>
              </a:rPr>
              <a:t>Missing Values</a:t>
            </a:r>
            <a:endParaRPr lang="en-US" sz="2000" dirty="0"/>
          </a:p>
        </p:txBody>
      </p:sp>
      <p:sp>
        <p:nvSpPr>
          <p:cNvPr id="15" name="Text 12"/>
          <p:cNvSpPr/>
          <p:nvPr/>
        </p:nvSpPr>
        <p:spPr>
          <a:xfrm>
            <a:off x="3387685" y="5457944"/>
            <a:ext cx="2368510" cy="621268"/>
          </a:xfrm>
          <a:prstGeom prst="rect">
            <a:avLst/>
          </a:prstGeom>
          <a:noFill/>
          <a:ln/>
        </p:spPr>
        <p:txBody>
          <a:bodyPr wrap="square" lIns="0" tIns="0" rIns="0" bIns="0" rtlCol="0" anchor="t"/>
          <a:lstStyle/>
          <a:p>
            <a:pPr algn="ctr" indent="0" marL="0">
              <a:lnSpc>
                <a:spcPts val="2400"/>
              </a:lnSpc>
              <a:buNone/>
            </a:pPr>
            <a:r>
              <a:rPr lang="en-US" sz="1500" dirty="0">
                <a:solidFill>
                  <a:srgbClr val="272525"/>
                </a:solidFill>
                <a:latin typeface="Inter" pitchFamily="34" charset="0"/>
                <a:ea typeface="Inter" pitchFamily="34" charset="-122"/>
                <a:cs typeface="Inter" pitchFamily="34" charset="-120"/>
              </a:rPr>
              <a:t>Only in Review Rating column</a:t>
            </a:r>
            <a:endParaRPr lang="en-US" sz="1500" dirty="0"/>
          </a:p>
        </p:txBody>
      </p:sp>
      <p:sp>
        <p:nvSpPr>
          <p:cNvPr id="16" name="Text 13"/>
          <p:cNvSpPr/>
          <p:nvPr/>
        </p:nvSpPr>
        <p:spPr>
          <a:xfrm>
            <a:off x="776526" y="6297573"/>
            <a:ext cx="7590949" cy="1242536"/>
          </a:xfrm>
          <a:prstGeom prst="rect">
            <a:avLst/>
          </a:prstGeom>
          <a:noFill/>
          <a:ln/>
        </p:spPr>
        <p:txBody>
          <a:bodyPr wrap="square" lIns="0" tIns="0" rIns="0" bIns="0" rtlCol="0" anchor="t"/>
          <a:lstStyle/>
          <a:p>
            <a:pPr algn="l" indent="0" marL="0">
              <a:lnSpc>
                <a:spcPts val="2400"/>
              </a:lnSpc>
              <a:buNone/>
            </a:pPr>
            <a:r>
              <a:rPr lang="en-US" sz="1500" dirty="0">
                <a:solidFill>
                  <a:srgbClr val="272525"/>
                </a:solidFill>
                <a:latin typeface="Inter" pitchFamily="34" charset="0"/>
                <a:ea typeface="Inter" pitchFamily="34" charset="-122"/>
                <a:cs typeface="Inter" pitchFamily="34" charset="-120"/>
              </a:rPr>
              <a:t>The dataset includes customer demographics (Age, Gender, Location, Subscription Status), purchase details (Item Purchased, Category, Purchase Amount, Season, Size, Color), and shopping behavior metrics (Discount Applied, Promo Code Used, Previous Purchases, Review Rating, Shipping Type).</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27428"/>
            <a:ext cx="8669893" cy="651272"/>
          </a:xfrm>
          <a:prstGeom prst="rect">
            <a:avLst/>
          </a:prstGeom>
          <a:noFill/>
          <a:ln/>
        </p:spPr>
        <p:txBody>
          <a:bodyPr wrap="non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Data Preparation &amp; Analysis Process</a:t>
            </a:r>
            <a:endParaRPr lang="en-US" sz="4100" dirty="0"/>
          </a:p>
        </p:txBody>
      </p:sp>
      <p:sp>
        <p:nvSpPr>
          <p:cNvPr id="3" name="Text 1"/>
          <p:cNvSpPr/>
          <p:nvPr/>
        </p:nvSpPr>
        <p:spPr>
          <a:xfrm>
            <a:off x="793790" y="237553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Petrona Light" pitchFamily="34" charset="0"/>
                <a:ea typeface="Petrona Light" pitchFamily="34" charset="-122"/>
                <a:cs typeface="Petrona Light" pitchFamily="34" charset="-120"/>
              </a:rPr>
              <a:t>01</a:t>
            </a:r>
            <a:endParaRPr lang="en-US" sz="1550" dirty="0"/>
          </a:p>
        </p:txBody>
      </p:sp>
      <p:sp>
        <p:nvSpPr>
          <p:cNvPr id="4" name="Shape 2"/>
          <p:cNvSpPr/>
          <p:nvPr/>
        </p:nvSpPr>
        <p:spPr>
          <a:xfrm>
            <a:off x="793790" y="2689860"/>
            <a:ext cx="4215289" cy="22860"/>
          </a:xfrm>
          <a:prstGeom prst="rect">
            <a:avLst/>
          </a:prstGeom>
          <a:solidFill>
            <a:srgbClr val="007EBD"/>
          </a:solidFill>
          <a:ln/>
        </p:spPr>
      </p:sp>
      <p:sp>
        <p:nvSpPr>
          <p:cNvPr id="5" name="Text 3"/>
          <p:cNvSpPr/>
          <p:nvPr/>
        </p:nvSpPr>
        <p:spPr>
          <a:xfrm>
            <a:off x="793790" y="2834759"/>
            <a:ext cx="331112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Data Loading &amp; Exploration</a:t>
            </a:r>
            <a:endParaRPr lang="en-US" sz="2050" dirty="0"/>
          </a:p>
        </p:txBody>
      </p:sp>
      <p:sp>
        <p:nvSpPr>
          <p:cNvPr id="6" name="Text 4"/>
          <p:cNvSpPr/>
          <p:nvPr/>
        </p:nvSpPr>
        <p:spPr>
          <a:xfrm>
            <a:off x="793790" y="3279458"/>
            <a:ext cx="4215289"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Imported dataset using pandas and performed initial exploration with df.info() and df.describe() to understand structure and summary statistics.</a:t>
            </a:r>
            <a:endParaRPr lang="en-US" sz="1550" dirty="0"/>
          </a:p>
        </p:txBody>
      </p:sp>
      <p:sp>
        <p:nvSpPr>
          <p:cNvPr id="7" name="Text 5"/>
          <p:cNvSpPr/>
          <p:nvPr/>
        </p:nvSpPr>
        <p:spPr>
          <a:xfrm>
            <a:off x="5207437" y="237553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Petrona Light" pitchFamily="34" charset="0"/>
                <a:ea typeface="Petrona Light" pitchFamily="34" charset="-122"/>
                <a:cs typeface="Petrona Light" pitchFamily="34" charset="-120"/>
              </a:rPr>
              <a:t>02</a:t>
            </a:r>
            <a:endParaRPr lang="en-US" sz="1550" dirty="0"/>
          </a:p>
        </p:txBody>
      </p:sp>
      <p:sp>
        <p:nvSpPr>
          <p:cNvPr id="8" name="Shape 6"/>
          <p:cNvSpPr/>
          <p:nvPr/>
        </p:nvSpPr>
        <p:spPr>
          <a:xfrm>
            <a:off x="5207437" y="2689860"/>
            <a:ext cx="4215408" cy="22860"/>
          </a:xfrm>
          <a:prstGeom prst="rect">
            <a:avLst/>
          </a:prstGeom>
          <a:solidFill>
            <a:srgbClr val="007EBD"/>
          </a:solidFill>
          <a:ln/>
        </p:spPr>
      </p:sp>
      <p:sp>
        <p:nvSpPr>
          <p:cNvPr id="9" name="Text 7"/>
          <p:cNvSpPr/>
          <p:nvPr/>
        </p:nvSpPr>
        <p:spPr>
          <a:xfrm>
            <a:off x="5207437" y="2834759"/>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Data Cleaning</a:t>
            </a:r>
            <a:endParaRPr lang="en-US" sz="2050" dirty="0"/>
          </a:p>
        </p:txBody>
      </p:sp>
      <p:sp>
        <p:nvSpPr>
          <p:cNvPr id="10" name="Text 8"/>
          <p:cNvSpPr/>
          <p:nvPr/>
        </p:nvSpPr>
        <p:spPr>
          <a:xfrm>
            <a:off x="5207437" y="3279458"/>
            <a:ext cx="4215408"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Handled missing values by imputing Review Rating column with median ratings per product category. Standardized column names to snake case.</a:t>
            </a:r>
            <a:endParaRPr lang="en-US" sz="1550" dirty="0"/>
          </a:p>
        </p:txBody>
      </p:sp>
      <p:sp>
        <p:nvSpPr>
          <p:cNvPr id="11" name="Text 9"/>
          <p:cNvSpPr/>
          <p:nvPr/>
        </p:nvSpPr>
        <p:spPr>
          <a:xfrm>
            <a:off x="9621203" y="2375535"/>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Petrona Light" pitchFamily="34" charset="0"/>
                <a:ea typeface="Petrona Light" pitchFamily="34" charset="-122"/>
                <a:cs typeface="Petrona Light" pitchFamily="34" charset="-120"/>
              </a:rPr>
              <a:t>03</a:t>
            </a:r>
            <a:endParaRPr lang="en-US" sz="1550" dirty="0"/>
          </a:p>
        </p:txBody>
      </p:sp>
      <p:sp>
        <p:nvSpPr>
          <p:cNvPr id="12" name="Shape 10"/>
          <p:cNvSpPr/>
          <p:nvPr/>
        </p:nvSpPr>
        <p:spPr>
          <a:xfrm>
            <a:off x="9621203" y="2689860"/>
            <a:ext cx="4215289" cy="22860"/>
          </a:xfrm>
          <a:prstGeom prst="rect">
            <a:avLst/>
          </a:prstGeom>
          <a:solidFill>
            <a:srgbClr val="007EBD"/>
          </a:solidFill>
          <a:ln/>
        </p:spPr>
      </p:sp>
      <p:sp>
        <p:nvSpPr>
          <p:cNvPr id="13" name="Text 11"/>
          <p:cNvSpPr/>
          <p:nvPr/>
        </p:nvSpPr>
        <p:spPr>
          <a:xfrm>
            <a:off x="9621203" y="2834759"/>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Feature Engineering</a:t>
            </a:r>
            <a:endParaRPr lang="en-US" sz="2050" dirty="0"/>
          </a:p>
        </p:txBody>
      </p:sp>
      <p:sp>
        <p:nvSpPr>
          <p:cNvPr id="14" name="Text 12"/>
          <p:cNvSpPr/>
          <p:nvPr/>
        </p:nvSpPr>
        <p:spPr>
          <a:xfrm>
            <a:off x="9621203" y="3279458"/>
            <a:ext cx="4215289"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Created age_group column by binning customer ages and purchase_frequency_days column for purchase data analysis.</a:t>
            </a:r>
            <a:endParaRPr lang="en-US" sz="1550" dirty="0"/>
          </a:p>
        </p:txBody>
      </p:sp>
      <p:sp>
        <p:nvSpPr>
          <p:cNvPr id="15" name="Text 13"/>
          <p:cNvSpPr/>
          <p:nvPr/>
        </p:nvSpPr>
        <p:spPr>
          <a:xfrm>
            <a:off x="793790" y="4896803"/>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Petrona Light" pitchFamily="34" charset="0"/>
                <a:ea typeface="Petrona Light" pitchFamily="34" charset="-122"/>
                <a:cs typeface="Petrona Light" pitchFamily="34" charset="-120"/>
              </a:rPr>
              <a:t>04</a:t>
            </a:r>
            <a:endParaRPr lang="en-US" sz="1550" dirty="0"/>
          </a:p>
        </p:txBody>
      </p:sp>
      <p:sp>
        <p:nvSpPr>
          <p:cNvPr id="16" name="Shape 14"/>
          <p:cNvSpPr/>
          <p:nvPr/>
        </p:nvSpPr>
        <p:spPr>
          <a:xfrm>
            <a:off x="793790" y="5211128"/>
            <a:ext cx="6422112" cy="22860"/>
          </a:xfrm>
          <a:prstGeom prst="rect">
            <a:avLst/>
          </a:prstGeom>
          <a:solidFill>
            <a:srgbClr val="007EBD"/>
          </a:solidFill>
          <a:ln/>
        </p:spPr>
      </p:sp>
      <p:sp>
        <p:nvSpPr>
          <p:cNvPr id="17" name="Text 15"/>
          <p:cNvSpPr/>
          <p:nvPr/>
        </p:nvSpPr>
        <p:spPr>
          <a:xfrm>
            <a:off x="793790" y="5356027"/>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Data Consistency</a:t>
            </a:r>
            <a:endParaRPr lang="en-US" sz="2050" dirty="0"/>
          </a:p>
        </p:txBody>
      </p:sp>
      <p:sp>
        <p:nvSpPr>
          <p:cNvPr id="18" name="Text 16"/>
          <p:cNvSpPr/>
          <p:nvPr/>
        </p:nvSpPr>
        <p:spPr>
          <a:xfrm>
            <a:off x="793790" y="5800725"/>
            <a:ext cx="6422112"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Verified redundancy between discount_applied and promo_code_used fields, then dropped promo_code_used for cleaner analysis.</a:t>
            </a:r>
            <a:endParaRPr lang="en-US" sz="1550" dirty="0"/>
          </a:p>
        </p:txBody>
      </p:sp>
      <p:sp>
        <p:nvSpPr>
          <p:cNvPr id="19" name="Text 17"/>
          <p:cNvSpPr/>
          <p:nvPr/>
        </p:nvSpPr>
        <p:spPr>
          <a:xfrm>
            <a:off x="7414260" y="4896803"/>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Petrona Light" pitchFamily="34" charset="0"/>
                <a:ea typeface="Petrona Light" pitchFamily="34" charset="-122"/>
                <a:cs typeface="Petrona Light" pitchFamily="34" charset="-120"/>
              </a:rPr>
              <a:t>05</a:t>
            </a:r>
            <a:endParaRPr lang="en-US" sz="1550" dirty="0"/>
          </a:p>
        </p:txBody>
      </p:sp>
      <p:sp>
        <p:nvSpPr>
          <p:cNvPr id="20" name="Shape 18"/>
          <p:cNvSpPr/>
          <p:nvPr/>
        </p:nvSpPr>
        <p:spPr>
          <a:xfrm>
            <a:off x="7414260" y="5211128"/>
            <a:ext cx="6422231" cy="22860"/>
          </a:xfrm>
          <a:prstGeom prst="rect">
            <a:avLst/>
          </a:prstGeom>
          <a:solidFill>
            <a:srgbClr val="007EBD"/>
          </a:solidFill>
          <a:ln/>
        </p:spPr>
      </p:sp>
      <p:sp>
        <p:nvSpPr>
          <p:cNvPr id="21" name="Text 19"/>
          <p:cNvSpPr/>
          <p:nvPr/>
        </p:nvSpPr>
        <p:spPr>
          <a:xfrm>
            <a:off x="7414260" y="5356027"/>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Database Integration</a:t>
            </a:r>
            <a:endParaRPr lang="en-US" sz="2050" dirty="0"/>
          </a:p>
        </p:txBody>
      </p:sp>
      <p:sp>
        <p:nvSpPr>
          <p:cNvPr id="22" name="Text 20"/>
          <p:cNvSpPr/>
          <p:nvPr/>
        </p:nvSpPr>
        <p:spPr>
          <a:xfrm>
            <a:off x="7414260" y="5800725"/>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Connected Python script to PostgreSQL and loaded cleaned DataFrame into database for structured SQL analysis.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41070"/>
            <a:ext cx="9662160" cy="651272"/>
          </a:xfrm>
          <a:prstGeom prst="rect">
            <a:avLst/>
          </a:prstGeom>
          <a:noFill/>
          <a:ln/>
        </p:spPr>
        <p:txBody>
          <a:bodyPr wrap="non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Key Business Insights from SQL Analysis</a:t>
            </a:r>
            <a:endParaRPr lang="en-US" sz="4100" dirty="0"/>
          </a:p>
        </p:txBody>
      </p:sp>
      <p:sp>
        <p:nvSpPr>
          <p:cNvPr id="3" name="Text 1"/>
          <p:cNvSpPr/>
          <p:nvPr/>
        </p:nvSpPr>
        <p:spPr>
          <a:xfrm>
            <a:off x="793790" y="2088356"/>
            <a:ext cx="3125867"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Revenue by Gender</a:t>
            </a:r>
            <a:endParaRPr lang="en-US" sz="2450" dirty="0"/>
          </a:p>
        </p:txBody>
      </p:sp>
      <p:sp>
        <p:nvSpPr>
          <p:cNvPr id="4" name="Text 2"/>
          <p:cNvSpPr/>
          <p:nvPr/>
        </p:nvSpPr>
        <p:spPr>
          <a:xfrm>
            <a:off x="793790" y="2677358"/>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Male customers generated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$157,890</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in revenue compared to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$75,191</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from female customers, indicating a significant gender-based spending difference.</a:t>
            </a:r>
            <a:endParaRPr lang="en-US" sz="1550" dirty="0"/>
          </a:p>
        </p:txBody>
      </p:sp>
      <p:sp>
        <p:nvSpPr>
          <p:cNvPr id="5" name="Text 3"/>
          <p:cNvSpPr/>
          <p:nvPr/>
        </p:nvSpPr>
        <p:spPr>
          <a:xfrm>
            <a:off x="793790" y="3828336"/>
            <a:ext cx="4412813"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High-Spending Discount Users</a:t>
            </a:r>
            <a:endParaRPr lang="en-US" sz="2450" dirty="0"/>
          </a:p>
        </p:txBody>
      </p:sp>
      <p:sp>
        <p:nvSpPr>
          <p:cNvPr id="6" name="Text 4"/>
          <p:cNvSpPr/>
          <p:nvPr/>
        </p:nvSpPr>
        <p:spPr>
          <a:xfrm>
            <a:off x="793790" y="4417338"/>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Identified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839 customers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who used discounts but still spent above average purchase amounts, representing valuable price-sensitive yet high-value shoppers.</a:t>
            </a:r>
            <a:endParaRPr lang="en-US" sz="1550" dirty="0"/>
          </a:p>
        </p:txBody>
      </p:sp>
      <p:sp>
        <p:nvSpPr>
          <p:cNvPr id="7" name="Text 5"/>
          <p:cNvSpPr/>
          <p:nvPr/>
        </p:nvSpPr>
        <p:spPr>
          <a:xfrm>
            <a:off x="793790" y="5568315"/>
            <a:ext cx="3125867"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Top-Rated Products</a:t>
            </a:r>
            <a:endParaRPr lang="en-US" sz="2450" dirty="0"/>
          </a:p>
        </p:txBody>
      </p:sp>
      <p:sp>
        <p:nvSpPr>
          <p:cNvPr id="8" name="Text 6"/>
          <p:cNvSpPr/>
          <p:nvPr/>
        </p:nvSpPr>
        <p:spPr>
          <a:xfrm>
            <a:off x="793790" y="6157317"/>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Gloves (3.86), Sandals (3.84), and Boots (3.82) received the highest average review ratings, indicating strong customer satisfaction.</a:t>
            </a:r>
            <a:endParaRPr lang="en-US" sz="1550" dirty="0"/>
          </a:p>
        </p:txBody>
      </p:sp>
      <p:sp>
        <p:nvSpPr>
          <p:cNvPr id="9" name="Text 7"/>
          <p:cNvSpPr/>
          <p:nvPr/>
        </p:nvSpPr>
        <p:spPr>
          <a:xfrm>
            <a:off x="7564874" y="2088356"/>
            <a:ext cx="3125867"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Shipping Preferences</a:t>
            </a:r>
            <a:endParaRPr lang="en-US" sz="2450" dirty="0"/>
          </a:p>
        </p:txBody>
      </p:sp>
      <p:sp>
        <p:nvSpPr>
          <p:cNvPr id="10" name="Text 8"/>
          <p:cNvSpPr/>
          <p:nvPr/>
        </p:nvSpPr>
        <p:spPr>
          <a:xfrm>
            <a:off x="7564874" y="2677358"/>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Express shipping users spent an average of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$60.48</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vs.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$58.46</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for Standard shipping, suggesting premium service attracts higher spenders.</a:t>
            </a:r>
            <a:endParaRPr lang="en-US" sz="1550" dirty="0"/>
          </a:p>
        </p:txBody>
      </p:sp>
      <p:sp>
        <p:nvSpPr>
          <p:cNvPr id="11" name="Text 9"/>
          <p:cNvSpPr/>
          <p:nvPr/>
        </p:nvSpPr>
        <p:spPr>
          <a:xfrm>
            <a:off x="7564874" y="3828336"/>
            <a:ext cx="3125867"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Subscription Impact</a:t>
            </a:r>
            <a:endParaRPr lang="en-US" sz="2450" dirty="0"/>
          </a:p>
        </p:txBody>
      </p:sp>
      <p:sp>
        <p:nvSpPr>
          <p:cNvPr id="12" name="Text 10"/>
          <p:cNvSpPr/>
          <p:nvPr/>
        </p:nvSpPr>
        <p:spPr>
          <a:xfrm>
            <a:off x="7564874" y="4417338"/>
            <a:ext cx="6279356" cy="952619"/>
          </a:xfrm>
          <a:prstGeom prst="rect">
            <a:avLst/>
          </a:prstGeom>
          <a:noFill/>
          <a:ln/>
        </p:spPr>
        <p:txBody>
          <a:bodyPr wrap="square" lIns="0" tIns="0" rIns="0" bIns="0" rtlCol="0" anchor="t"/>
          <a:lstStyle/>
          <a:p>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1,053 subscribers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generated $62,645 in revenue with average spend of $59.49, while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2,847 non-subscribers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contributed $170,436 with $59.87 average spend.</a:t>
            </a:r>
            <a:endParaRPr lang="en-US" sz="1550" dirty="0"/>
          </a:p>
        </p:txBody>
      </p:sp>
      <p:sp>
        <p:nvSpPr>
          <p:cNvPr id="13" name="Text 11"/>
          <p:cNvSpPr/>
          <p:nvPr/>
        </p:nvSpPr>
        <p:spPr>
          <a:xfrm>
            <a:off x="7564874" y="5568315"/>
            <a:ext cx="3141345"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Discount Dependency</a:t>
            </a:r>
            <a:endParaRPr lang="en-US" sz="2450" dirty="0"/>
          </a:p>
        </p:txBody>
      </p:sp>
      <p:sp>
        <p:nvSpPr>
          <p:cNvPr id="14" name="Text 12"/>
          <p:cNvSpPr/>
          <p:nvPr/>
        </p:nvSpPr>
        <p:spPr>
          <a:xfrm>
            <a:off x="7564874" y="6157317"/>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Hats (50%), Sneakers (49%), and Coats (49%) showed highest discount usage rates, indicating price sensitivity for these categories.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2833"/>
            <a:ext cx="11504652" cy="651272"/>
          </a:xfrm>
          <a:prstGeom prst="rect">
            <a:avLst/>
          </a:prstGeom>
          <a:noFill/>
          <a:ln/>
        </p:spPr>
        <p:txBody>
          <a:bodyPr wrap="non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Customer Segmentation &amp; Product Performance</a:t>
            </a:r>
            <a:endParaRPr lang="en-US" sz="4100" dirty="0"/>
          </a:p>
        </p:txBody>
      </p:sp>
      <p:sp>
        <p:nvSpPr>
          <p:cNvPr id="3" name="Shape 1"/>
          <p:cNvSpPr/>
          <p:nvPr/>
        </p:nvSpPr>
        <p:spPr>
          <a:xfrm>
            <a:off x="793790" y="1810941"/>
            <a:ext cx="4215289" cy="1928336"/>
          </a:xfrm>
          <a:prstGeom prst="roundRect">
            <a:avLst>
              <a:gd name="adj" fmla="val 4323"/>
            </a:avLst>
          </a:prstGeom>
          <a:solidFill>
            <a:srgbClr val="CCEEFF"/>
          </a:solidFill>
          <a:ln w="7620">
            <a:solidFill>
              <a:srgbClr val="B2D4E5"/>
            </a:solidFill>
            <a:prstDash val="solid"/>
          </a:ln>
        </p:spPr>
      </p:sp>
      <p:sp>
        <p:nvSpPr>
          <p:cNvPr id="4" name="Text 2"/>
          <p:cNvSpPr/>
          <p:nvPr/>
        </p:nvSpPr>
        <p:spPr>
          <a:xfrm>
            <a:off x="999768" y="2016919"/>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Loyal Customers</a:t>
            </a:r>
            <a:endParaRPr lang="en-US" sz="2050" dirty="0"/>
          </a:p>
        </p:txBody>
      </p:sp>
      <p:sp>
        <p:nvSpPr>
          <p:cNvPr id="5" name="Text 3"/>
          <p:cNvSpPr/>
          <p:nvPr/>
        </p:nvSpPr>
        <p:spPr>
          <a:xfrm>
            <a:off x="999768" y="2461617"/>
            <a:ext cx="3803333" cy="317540"/>
          </a:xfrm>
          <a:prstGeom prst="rect">
            <a:avLst/>
          </a:prstGeom>
          <a:noFill/>
          <a:ln/>
        </p:spPr>
        <p:txBody>
          <a:bodyPr wrap="none" lIns="0" tIns="0" rIns="0" bIns="0" rtlCol="0" anchor="t"/>
          <a:lstStyle/>
          <a:p>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3,116 customers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(80% of base)</a:t>
            </a:r>
            <a:endParaRPr lang="en-US" sz="1550" dirty="0"/>
          </a:p>
        </p:txBody>
      </p:sp>
      <p:sp>
        <p:nvSpPr>
          <p:cNvPr id="6" name="Text 4"/>
          <p:cNvSpPr/>
          <p:nvPr/>
        </p:nvSpPr>
        <p:spPr>
          <a:xfrm>
            <a:off x="999768" y="2898219"/>
            <a:ext cx="3803333"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Highest value segment with consistent purchase history</a:t>
            </a:r>
            <a:endParaRPr lang="en-US" sz="1550" dirty="0"/>
          </a:p>
        </p:txBody>
      </p:sp>
      <p:sp>
        <p:nvSpPr>
          <p:cNvPr id="7" name="Shape 5"/>
          <p:cNvSpPr/>
          <p:nvPr/>
        </p:nvSpPr>
        <p:spPr>
          <a:xfrm>
            <a:off x="5207437" y="1810941"/>
            <a:ext cx="4215408" cy="1928336"/>
          </a:xfrm>
          <a:prstGeom prst="roundRect">
            <a:avLst>
              <a:gd name="adj" fmla="val 4323"/>
            </a:avLst>
          </a:prstGeom>
          <a:solidFill>
            <a:srgbClr val="CCEEFF"/>
          </a:solidFill>
          <a:ln w="7620">
            <a:solidFill>
              <a:srgbClr val="B2D4E5"/>
            </a:solidFill>
            <a:prstDash val="solid"/>
          </a:ln>
        </p:spPr>
      </p:sp>
      <p:sp>
        <p:nvSpPr>
          <p:cNvPr id="8" name="Text 6"/>
          <p:cNvSpPr/>
          <p:nvPr/>
        </p:nvSpPr>
        <p:spPr>
          <a:xfrm>
            <a:off x="5413415" y="2016919"/>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Returning Customers</a:t>
            </a:r>
            <a:endParaRPr lang="en-US" sz="2050" dirty="0"/>
          </a:p>
        </p:txBody>
      </p:sp>
      <p:sp>
        <p:nvSpPr>
          <p:cNvPr id="9" name="Text 7"/>
          <p:cNvSpPr/>
          <p:nvPr/>
        </p:nvSpPr>
        <p:spPr>
          <a:xfrm>
            <a:off x="5413415" y="2461617"/>
            <a:ext cx="3803452" cy="317540"/>
          </a:xfrm>
          <a:prstGeom prst="rect">
            <a:avLst/>
          </a:prstGeom>
          <a:noFill/>
          <a:ln/>
        </p:spPr>
        <p:txBody>
          <a:bodyPr wrap="none" lIns="0" tIns="0" rIns="0" bIns="0" rtlCol="0" anchor="t"/>
          <a:lstStyle/>
          <a:p>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701 customers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(18% of base)</a:t>
            </a:r>
            <a:endParaRPr lang="en-US" sz="1550" dirty="0"/>
          </a:p>
        </p:txBody>
      </p:sp>
      <p:sp>
        <p:nvSpPr>
          <p:cNvPr id="10" name="Text 8"/>
          <p:cNvSpPr/>
          <p:nvPr/>
        </p:nvSpPr>
        <p:spPr>
          <a:xfrm>
            <a:off x="5413415" y="2898219"/>
            <a:ext cx="3803452"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Growth opportunity segment showing repeat behavior</a:t>
            </a:r>
            <a:endParaRPr lang="en-US" sz="1550" dirty="0"/>
          </a:p>
        </p:txBody>
      </p:sp>
      <p:sp>
        <p:nvSpPr>
          <p:cNvPr id="11" name="Shape 9"/>
          <p:cNvSpPr/>
          <p:nvPr/>
        </p:nvSpPr>
        <p:spPr>
          <a:xfrm>
            <a:off x="9621203" y="1810941"/>
            <a:ext cx="4215289" cy="1928336"/>
          </a:xfrm>
          <a:prstGeom prst="roundRect">
            <a:avLst>
              <a:gd name="adj" fmla="val 4323"/>
            </a:avLst>
          </a:prstGeom>
          <a:solidFill>
            <a:srgbClr val="CCEEFF"/>
          </a:solidFill>
          <a:ln w="7620">
            <a:solidFill>
              <a:srgbClr val="B2D4E5"/>
            </a:solidFill>
            <a:prstDash val="solid"/>
          </a:ln>
        </p:spPr>
      </p:sp>
      <p:sp>
        <p:nvSpPr>
          <p:cNvPr id="12" name="Text 10"/>
          <p:cNvSpPr/>
          <p:nvPr/>
        </p:nvSpPr>
        <p:spPr>
          <a:xfrm>
            <a:off x="9827181" y="2016919"/>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New Customers</a:t>
            </a:r>
            <a:endParaRPr lang="en-US" sz="2050" dirty="0"/>
          </a:p>
        </p:txBody>
      </p:sp>
      <p:sp>
        <p:nvSpPr>
          <p:cNvPr id="13" name="Text 11"/>
          <p:cNvSpPr/>
          <p:nvPr/>
        </p:nvSpPr>
        <p:spPr>
          <a:xfrm>
            <a:off x="9827181" y="2461617"/>
            <a:ext cx="3803333" cy="317540"/>
          </a:xfrm>
          <a:prstGeom prst="rect">
            <a:avLst/>
          </a:prstGeom>
          <a:noFill/>
          <a:ln/>
        </p:spPr>
        <p:txBody>
          <a:bodyPr wrap="none" lIns="0" tIns="0" rIns="0" bIns="0" rtlCol="0" anchor="t"/>
          <a:lstStyle/>
          <a:p>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83 customers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(2% of base)</a:t>
            </a:r>
            <a:endParaRPr lang="en-US" sz="1550" dirty="0"/>
          </a:p>
        </p:txBody>
      </p:sp>
      <p:sp>
        <p:nvSpPr>
          <p:cNvPr id="14" name="Text 12"/>
          <p:cNvSpPr/>
          <p:nvPr/>
        </p:nvSpPr>
        <p:spPr>
          <a:xfrm>
            <a:off x="9827181" y="2898219"/>
            <a:ext cx="3803333"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Fresh acquisition requiring nurturing strategies</a:t>
            </a:r>
            <a:endParaRPr lang="en-US" sz="1550" dirty="0"/>
          </a:p>
        </p:txBody>
      </p:sp>
      <p:sp>
        <p:nvSpPr>
          <p:cNvPr id="15" name="Text 13"/>
          <p:cNvSpPr/>
          <p:nvPr/>
        </p:nvSpPr>
        <p:spPr>
          <a:xfrm>
            <a:off x="793790" y="4036933"/>
            <a:ext cx="3621405" cy="390644"/>
          </a:xfrm>
          <a:prstGeom prst="rect">
            <a:avLst/>
          </a:prstGeom>
          <a:noFill/>
          <a:ln/>
        </p:spPr>
        <p:txBody>
          <a:bodyPr wrap="none" lIns="0" tIns="0" rIns="0" bIns="0" rtlCol="0" anchor="t"/>
          <a:lstStyle/>
          <a:p>
            <a:pPr algn="l" indent="0" marL="0">
              <a:lnSpc>
                <a:spcPts val="3050"/>
              </a:lnSpc>
              <a:buNone/>
            </a:pPr>
            <a:r>
              <a:rPr lang="en-US" sz="2450" b="1" dirty="0">
                <a:solidFill>
                  <a:srgbClr val="000000"/>
                </a:solidFill>
                <a:latin typeface="Petrona Bold" pitchFamily="34" charset="0"/>
                <a:ea typeface="Petrona Bold" pitchFamily="34" charset="-122"/>
                <a:cs typeface="Petrona Bold" pitchFamily="34" charset="-120"/>
              </a:rPr>
              <a:t>Top Products by Category</a:t>
            </a:r>
            <a:endParaRPr lang="en-US" sz="2450" dirty="0"/>
          </a:p>
        </p:txBody>
      </p:sp>
      <p:sp>
        <p:nvSpPr>
          <p:cNvPr id="16" name="Text 14"/>
          <p:cNvSpPr/>
          <p:nvPr/>
        </p:nvSpPr>
        <p:spPr>
          <a:xfrm>
            <a:off x="793790" y="4923592"/>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Petrona Bold" pitchFamily="34" charset="0"/>
                <a:ea typeface="Petrona Bold" pitchFamily="34" charset="-122"/>
                <a:cs typeface="Petrona Bold" pitchFamily="34" charset="-120"/>
              </a:rPr>
              <a:t>Accessories</a:t>
            </a:r>
            <a:endParaRPr lang="en-US" sz="2050" dirty="0"/>
          </a:p>
        </p:txBody>
      </p:sp>
      <p:sp>
        <p:nvSpPr>
          <p:cNvPr id="17" name="Text 15"/>
          <p:cNvSpPr/>
          <p:nvPr/>
        </p:nvSpPr>
        <p:spPr>
          <a:xfrm>
            <a:off x="793790" y="5447586"/>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1"/>
            </a:pPr>
            <a:r>
              <a:rPr lang="en-US" sz="1550" dirty="0">
                <a:solidFill>
                  <a:srgbClr val="272525"/>
                </a:solidFill>
                <a:latin typeface="Inter" pitchFamily="34" charset="0"/>
                <a:ea typeface="Inter" pitchFamily="34" charset="-122"/>
                <a:cs typeface="Inter" pitchFamily="34" charset="-120"/>
              </a:rPr>
              <a:t>Jewelry (171 orders)</a:t>
            </a:r>
            <a:endParaRPr lang="en-US" sz="1550" dirty="0"/>
          </a:p>
        </p:txBody>
      </p:sp>
      <p:sp>
        <p:nvSpPr>
          <p:cNvPr id="18" name="Text 16"/>
          <p:cNvSpPr/>
          <p:nvPr/>
        </p:nvSpPr>
        <p:spPr>
          <a:xfrm>
            <a:off x="793790" y="5834539"/>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2"/>
            </a:pPr>
            <a:r>
              <a:rPr lang="en-US" sz="1550" dirty="0">
                <a:solidFill>
                  <a:srgbClr val="272525"/>
                </a:solidFill>
                <a:latin typeface="Inter" pitchFamily="34" charset="0"/>
                <a:ea typeface="Inter" pitchFamily="34" charset="-122"/>
                <a:cs typeface="Inter" pitchFamily="34" charset="-120"/>
              </a:rPr>
              <a:t>Sunglasses (161)</a:t>
            </a:r>
            <a:endParaRPr lang="en-US" sz="1550" dirty="0"/>
          </a:p>
        </p:txBody>
      </p:sp>
      <p:sp>
        <p:nvSpPr>
          <p:cNvPr id="19" name="Text 17"/>
          <p:cNvSpPr/>
          <p:nvPr/>
        </p:nvSpPr>
        <p:spPr>
          <a:xfrm>
            <a:off x="793790" y="6221492"/>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3"/>
            </a:pPr>
            <a:r>
              <a:rPr lang="en-US" sz="1550" dirty="0">
                <a:solidFill>
                  <a:srgbClr val="272525"/>
                </a:solidFill>
                <a:latin typeface="Inter" pitchFamily="34" charset="0"/>
                <a:ea typeface="Inter" pitchFamily="34" charset="-122"/>
                <a:cs typeface="Inter" pitchFamily="34" charset="-120"/>
              </a:rPr>
              <a:t>Belt (161)</a:t>
            </a:r>
            <a:endParaRPr lang="en-US" sz="1550" dirty="0"/>
          </a:p>
        </p:txBody>
      </p:sp>
      <p:sp>
        <p:nvSpPr>
          <p:cNvPr id="20" name="Text 18"/>
          <p:cNvSpPr/>
          <p:nvPr/>
        </p:nvSpPr>
        <p:spPr>
          <a:xfrm>
            <a:off x="5265182" y="4923592"/>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Petrona Bold" pitchFamily="34" charset="0"/>
                <a:ea typeface="Petrona Bold" pitchFamily="34" charset="-122"/>
                <a:cs typeface="Petrona Bold" pitchFamily="34" charset="-120"/>
              </a:rPr>
              <a:t>Clothing</a:t>
            </a:r>
            <a:endParaRPr lang="en-US" sz="2050" dirty="0"/>
          </a:p>
        </p:txBody>
      </p:sp>
      <p:sp>
        <p:nvSpPr>
          <p:cNvPr id="21" name="Text 19"/>
          <p:cNvSpPr/>
          <p:nvPr/>
        </p:nvSpPr>
        <p:spPr>
          <a:xfrm>
            <a:off x="5265182" y="5447586"/>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1"/>
            </a:pPr>
            <a:r>
              <a:rPr lang="en-US" sz="1550" dirty="0">
                <a:solidFill>
                  <a:srgbClr val="272525"/>
                </a:solidFill>
                <a:latin typeface="Inter" pitchFamily="34" charset="0"/>
                <a:ea typeface="Inter" pitchFamily="34" charset="-122"/>
                <a:cs typeface="Inter" pitchFamily="34" charset="-120"/>
              </a:rPr>
              <a:t>Blouse (171 orders)</a:t>
            </a:r>
            <a:endParaRPr lang="en-US" sz="1550" dirty="0"/>
          </a:p>
        </p:txBody>
      </p:sp>
      <p:sp>
        <p:nvSpPr>
          <p:cNvPr id="22" name="Text 20"/>
          <p:cNvSpPr/>
          <p:nvPr/>
        </p:nvSpPr>
        <p:spPr>
          <a:xfrm>
            <a:off x="5265182" y="5834539"/>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2"/>
            </a:pPr>
            <a:r>
              <a:rPr lang="en-US" sz="1550" dirty="0">
                <a:solidFill>
                  <a:srgbClr val="272525"/>
                </a:solidFill>
                <a:latin typeface="Inter" pitchFamily="34" charset="0"/>
                <a:ea typeface="Inter" pitchFamily="34" charset="-122"/>
                <a:cs typeface="Inter" pitchFamily="34" charset="-120"/>
              </a:rPr>
              <a:t>Pants (171)</a:t>
            </a:r>
            <a:endParaRPr lang="en-US" sz="1550" dirty="0"/>
          </a:p>
        </p:txBody>
      </p:sp>
      <p:sp>
        <p:nvSpPr>
          <p:cNvPr id="23" name="Text 21"/>
          <p:cNvSpPr/>
          <p:nvPr/>
        </p:nvSpPr>
        <p:spPr>
          <a:xfrm>
            <a:off x="5265182" y="6221492"/>
            <a:ext cx="3979664"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3"/>
            </a:pPr>
            <a:r>
              <a:rPr lang="en-US" sz="1550" dirty="0">
                <a:solidFill>
                  <a:srgbClr val="272525"/>
                </a:solidFill>
                <a:latin typeface="Inter" pitchFamily="34" charset="0"/>
                <a:ea typeface="Inter" pitchFamily="34" charset="-122"/>
                <a:cs typeface="Inter" pitchFamily="34" charset="-120"/>
              </a:rPr>
              <a:t>Shirt (169)</a:t>
            </a:r>
            <a:endParaRPr lang="en-US" sz="1550" dirty="0"/>
          </a:p>
        </p:txBody>
      </p:sp>
      <p:sp>
        <p:nvSpPr>
          <p:cNvPr id="24" name="Text 22"/>
          <p:cNvSpPr/>
          <p:nvPr/>
        </p:nvSpPr>
        <p:spPr>
          <a:xfrm>
            <a:off x="9736574" y="4923592"/>
            <a:ext cx="2604968" cy="325636"/>
          </a:xfrm>
          <a:prstGeom prst="rect">
            <a:avLst/>
          </a:prstGeom>
          <a:noFill/>
          <a:ln/>
        </p:spPr>
        <p:txBody>
          <a:bodyPr wrap="none" lIns="0" tIns="0" rIns="0" bIns="0" rtlCol="0" anchor="t"/>
          <a:lstStyle/>
          <a:p>
            <a:pPr algn="l" indent="0" marL="0">
              <a:lnSpc>
                <a:spcPts val="2550"/>
              </a:lnSpc>
              <a:buNone/>
            </a:pPr>
            <a:r>
              <a:rPr lang="en-US" sz="2050" b="1" dirty="0">
                <a:solidFill>
                  <a:srgbClr val="000000"/>
                </a:solidFill>
                <a:latin typeface="Petrona Bold" pitchFamily="34" charset="0"/>
                <a:ea typeface="Petrona Bold" pitchFamily="34" charset="-122"/>
                <a:cs typeface="Petrona Bold" pitchFamily="34" charset="-120"/>
              </a:rPr>
              <a:t>Footwear</a:t>
            </a:r>
            <a:endParaRPr lang="en-US" sz="2050" dirty="0"/>
          </a:p>
        </p:txBody>
      </p:sp>
      <p:sp>
        <p:nvSpPr>
          <p:cNvPr id="25" name="Text 23"/>
          <p:cNvSpPr/>
          <p:nvPr/>
        </p:nvSpPr>
        <p:spPr>
          <a:xfrm>
            <a:off x="9736574" y="5447586"/>
            <a:ext cx="4115038"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1"/>
            </a:pPr>
            <a:r>
              <a:rPr lang="en-US" sz="1550" dirty="0">
                <a:solidFill>
                  <a:srgbClr val="272525"/>
                </a:solidFill>
                <a:latin typeface="Inter" pitchFamily="34" charset="0"/>
                <a:ea typeface="Inter" pitchFamily="34" charset="-122"/>
                <a:cs typeface="Inter" pitchFamily="34" charset="-120"/>
              </a:rPr>
              <a:t>Sandals (160 orders)</a:t>
            </a:r>
            <a:endParaRPr lang="en-US" sz="1550" dirty="0"/>
          </a:p>
        </p:txBody>
      </p:sp>
      <p:sp>
        <p:nvSpPr>
          <p:cNvPr id="26" name="Text 24"/>
          <p:cNvSpPr/>
          <p:nvPr/>
        </p:nvSpPr>
        <p:spPr>
          <a:xfrm>
            <a:off x="9736574" y="5834539"/>
            <a:ext cx="4115038"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2"/>
            </a:pPr>
            <a:r>
              <a:rPr lang="en-US" sz="1550" dirty="0">
                <a:solidFill>
                  <a:srgbClr val="272525"/>
                </a:solidFill>
                <a:latin typeface="Inter" pitchFamily="34" charset="0"/>
                <a:ea typeface="Inter" pitchFamily="34" charset="-122"/>
                <a:cs typeface="Inter" pitchFamily="34" charset="-120"/>
              </a:rPr>
              <a:t>Shoes (150)</a:t>
            </a:r>
            <a:endParaRPr lang="en-US" sz="1550" dirty="0"/>
          </a:p>
        </p:txBody>
      </p:sp>
      <p:sp>
        <p:nvSpPr>
          <p:cNvPr id="27" name="Text 25"/>
          <p:cNvSpPr/>
          <p:nvPr/>
        </p:nvSpPr>
        <p:spPr>
          <a:xfrm>
            <a:off x="9736574" y="6221492"/>
            <a:ext cx="4115038"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3"/>
            </a:pPr>
            <a:r>
              <a:rPr lang="en-US" sz="1550" dirty="0">
                <a:solidFill>
                  <a:srgbClr val="272525"/>
                </a:solidFill>
                <a:latin typeface="Inter" pitchFamily="34" charset="0"/>
                <a:ea typeface="Inter" pitchFamily="34" charset="-122"/>
                <a:cs typeface="Inter" pitchFamily="34" charset="-120"/>
              </a:rPr>
              <a:t>Sneakers (145)</a:t>
            </a:r>
            <a:endParaRPr lang="en-US" sz="1550" dirty="0"/>
          </a:p>
        </p:txBody>
      </p:sp>
      <p:sp>
        <p:nvSpPr>
          <p:cNvPr id="28" name="Text 26"/>
          <p:cNvSpPr/>
          <p:nvPr/>
        </p:nvSpPr>
        <p:spPr>
          <a:xfrm>
            <a:off x="793790" y="6831687"/>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Repeat buyers with more than 5 purchases showed strong subscription correlation: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958 subscribers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vs. </a:t>
            </a:r>
            <a:pPr algn="l" indent="0" marL="0">
              <a:lnSpc>
                <a:spcPts val="2500"/>
              </a:lnSpc>
              <a:buNone/>
            </a:pPr>
            <a:r>
              <a:rPr lang="en-US" sz="1550" b="1" dirty="0">
                <a:solidFill>
                  <a:srgbClr val="272525"/>
                </a:solidFill>
                <a:latin typeface="Inter" pitchFamily="34" charset="0"/>
                <a:ea typeface="Inter" pitchFamily="34" charset="-122"/>
                <a:cs typeface="Inter" pitchFamily="34" charset="-120"/>
              </a:rPr>
              <a:t>2,518 non-subscribers</a:t>
            </a:r>
            <a:pPr algn="l" indent="0" marL="0">
              <a:lnSpc>
                <a:spcPts val="2500"/>
              </a:lnSpc>
              <a:buNone/>
            </a:pPr>
            <a:r>
              <a:rPr lang="en-US" sz="1550" dirty="0">
                <a:solidFill>
                  <a:srgbClr val="272525"/>
                </a:solidFill>
                <a:latin typeface="Inter" pitchFamily="34" charset="0"/>
                <a:ea typeface="Inter" pitchFamily="34" charset="-122"/>
                <a:cs typeface="Inter" pitchFamily="34" charset="-120"/>
              </a:rPr>
              <a:t>, suggesting loyalty programs drive subscription adoption.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12708"/>
            <a:ext cx="7556421" cy="1302544"/>
          </a:xfrm>
          <a:prstGeom prst="rect">
            <a:avLst/>
          </a:prstGeom>
          <a:noFill/>
          <a:ln/>
        </p:spPr>
        <p:txBody>
          <a:bodyPr wrap="squar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Dashboard Insights &amp; Key Metrics</a:t>
            </a:r>
            <a:endParaRPr lang="en-US" sz="4100" dirty="0"/>
          </a:p>
        </p:txBody>
      </p:sp>
      <p:sp>
        <p:nvSpPr>
          <p:cNvPr id="4" name="Text 1"/>
          <p:cNvSpPr/>
          <p:nvPr/>
        </p:nvSpPr>
        <p:spPr>
          <a:xfrm>
            <a:off x="6280190" y="2412087"/>
            <a:ext cx="2353389" cy="654963"/>
          </a:xfrm>
          <a:prstGeom prst="rect">
            <a:avLst/>
          </a:prstGeom>
          <a:noFill/>
          <a:ln/>
        </p:spPr>
        <p:txBody>
          <a:bodyPr wrap="none" lIns="0" tIns="0" rIns="0" bIns="0" rtlCol="0" anchor="t"/>
          <a:lstStyle/>
          <a:p>
            <a:pPr algn="ctr" indent="0" marL="0">
              <a:lnSpc>
                <a:spcPts val="5150"/>
              </a:lnSpc>
              <a:buNone/>
            </a:pPr>
            <a:r>
              <a:rPr lang="en-US" sz="5150" b="1" dirty="0">
                <a:solidFill>
                  <a:srgbClr val="272525"/>
                </a:solidFill>
                <a:latin typeface="Petrona Bold" pitchFamily="34" charset="0"/>
                <a:ea typeface="Petrona Bold" pitchFamily="34" charset="-122"/>
                <a:cs typeface="Petrona Bold" pitchFamily="34" charset="-120"/>
              </a:rPr>
              <a:t>$59.67</a:t>
            </a:r>
            <a:endParaRPr lang="en-US" sz="5150" dirty="0"/>
          </a:p>
        </p:txBody>
      </p:sp>
      <p:sp>
        <p:nvSpPr>
          <p:cNvPr id="5" name="Text 2"/>
          <p:cNvSpPr/>
          <p:nvPr/>
        </p:nvSpPr>
        <p:spPr>
          <a:xfrm>
            <a:off x="6280190" y="3315057"/>
            <a:ext cx="2353389" cy="325636"/>
          </a:xfrm>
          <a:prstGeom prst="rect">
            <a:avLst/>
          </a:prstGeom>
          <a:noFill/>
          <a:ln/>
        </p:spPr>
        <p:txBody>
          <a:bodyPr wrap="none" lIns="0" tIns="0" rIns="0" bIns="0" rtlCol="0" anchor="t"/>
          <a:lstStyle/>
          <a:p>
            <a:pPr algn="ctr"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Avg. Purchase</a:t>
            </a:r>
            <a:endParaRPr lang="en-US" sz="2050" dirty="0"/>
          </a:p>
        </p:txBody>
      </p:sp>
      <p:sp>
        <p:nvSpPr>
          <p:cNvPr id="6" name="Text 3"/>
          <p:cNvSpPr/>
          <p:nvPr/>
        </p:nvSpPr>
        <p:spPr>
          <a:xfrm>
            <a:off x="6280190" y="3759756"/>
            <a:ext cx="2353389" cy="95261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Inter" pitchFamily="34" charset="0"/>
                <a:ea typeface="Inter" pitchFamily="34" charset="-122"/>
                <a:cs typeface="Inter" pitchFamily="34" charset="-120"/>
              </a:rPr>
              <a:t>Overall average transaction value per customer.</a:t>
            </a:r>
            <a:endParaRPr lang="en-US" sz="1550" dirty="0"/>
          </a:p>
        </p:txBody>
      </p:sp>
      <p:sp>
        <p:nvSpPr>
          <p:cNvPr id="7" name="Text 4"/>
          <p:cNvSpPr/>
          <p:nvPr/>
        </p:nvSpPr>
        <p:spPr>
          <a:xfrm>
            <a:off x="8881586" y="2412087"/>
            <a:ext cx="2353508" cy="654963"/>
          </a:xfrm>
          <a:prstGeom prst="rect">
            <a:avLst/>
          </a:prstGeom>
          <a:noFill/>
          <a:ln/>
        </p:spPr>
        <p:txBody>
          <a:bodyPr wrap="none" lIns="0" tIns="0" rIns="0" bIns="0" rtlCol="0" anchor="t"/>
          <a:lstStyle/>
          <a:p>
            <a:pPr algn="ctr" indent="0" marL="0">
              <a:lnSpc>
                <a:spcPts val="5150"/>
              </a:lnSpc>
              <a:buNone/>
            </a:pPr>
            <a:r>
              <a:rPr lang="en-US" sz="5150" b="1" dirty="0">
                <a:solidFill>
                  <a:srgbClr val="272525"/>
                </a:solidFill>
                <a:latin typeface="Petrona Bold" pitchFamily="34" charset="0"/>
                <a:ea typeface="Petrona Bold" pitchFamily="34" charset="-122"/>
                <a:cs typeface="Petrona Bold" pitchFamily="34" charset="-120"/>
              </a:rPr>
              <a:t>80%</a:t>
            </a:r>
            <a:endParaRPr lang="en-US" sz="5150" dirty="0"/>
          </a:p>
        </p:txBody>
      </p:sp>
      <p:sp>
        <p:nvSpPr>
          <p:cNvPr id="8" name="Text 5"/>
          <p:cNvSpPr/>
          <p:nvPr/>
        </p:nvSpPr>
        <p:spPr>
          <a:xfrm>
            <a:off x="8881586" y="3315057"/>
            <a:ext cx="2353508" cy="651272"/>
          </a:xfrm>
          <a:prstGeom prst="rect">
            <a:avLst/>
          </a:prstGeom>
          <a:noFill/>
          <a:ln/>
        </p:spPr>
        <p:txBody>
          <a:bodyPr wrap="square" lIns="0" tIns="0" rIns="0" bIns="0" rtlCol="0" anchor="t"/>
          <a:lstStyle/>
          <a:p>
            <a:pPr algn="ctr"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Customer Retention</a:t>
            </a:r>
            <a:endParaRPr lang="en-US" sz="2050" dirty="0"/>
          </a:p>
        </p:txBody>
      </p:sp>
      <p:sp>
        <p:nvSpPr>
          <p:cNvPr id="9" name="Text 6"/>
          <p:cNvSpPr/>
          <p:nvPr/>
        </p:nvSpPr>
        <p:spPr>
          <a:xfrm>
            <a:off x="8881586" y="4085392"/>
            <a:ext cx="2353508" cy="63507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Inter" pitchFamily="34" charset="0"/>
                <a:ea typeface="Inter" pitchFamily="34" charset="-122"/>
                <a:cs typeface="Inter" pitchFamily="34" charset="-120"/>
              </a:rPr>
              <a:t>Percentage of repeat customers over time.</a:t>
            </a:r>
            <a:endParaRPr lang="en-US" sz="1550" dirty="0"/>
          </a:p>
        </p:txBody>
      </p:sp>
      <p:sp>
        <p:nvSpPr>
          <p:cNvPr id="10" name="Text 7"/>
          <p:cNvSpPr/>
          <p:nvPr/>
        </p:nvSpPr>
        <p:spPr>
          <a:xfrm>
            <a:off x="11483102" y="2412087"/>
            <a:ext cx="2353389" cy="654963"/>
          </a:xfrm>
          <a:prstGeom prst="rect">
            <a:avLst/>
          </a:prstGeom>
          <a:noFill/>
          <a:ln/>
        </p:spPr>
        <p:txBody>
          <a:bodyPr wrap="none" lIns="0" tIns="0" rIns="0" bIns="0" rtlCol="0" anchor="t"/>
          <a:lstStyle/>
          <a:p>
            <a:pPr algn="ctr" indent="0" marL="0">
              <a:lnSpc>
                <a:spcPts val="5150"/>
              </a:lnSpc>
              <a:buNone/>
            </a:pPr>
            <a:r>
              <a:rPr lang="en-US" sz="5150" b="1" dirty="0">
                <a:solidFill>
                  <a:srgbClr val="272525"/>
                </a:solidFill>
                <a:latin typeface="Petrona Bold" pitchFamily="34" charset="0"/>
                <a:ea typeface="Petrona Bold" pitchFamily="34" charset="-122"/>
                <a:cs typeface="Petrona Bold" pitchFamily="34" charset="-120"/>
              </a:rPr>
              <a:t>$150K</a:t>
            </a:r>
            <a:endParaRPr lang="en-US" sz="5150" dirty="0"/>
          </a:p>
        </p:txBody>
      </p:sp>
      <p:sp>
        <p:nvSpPr>
          <p:cNvPr id="11" name="Text 8"/>
          <p:cNvSpPr/>
          <p:nvPr/>
        </p:nvSpPr>
        <p:spPr>
          <a:xfrm>
            <a:off x="11483102" y="3315057"/>
            <a:ext cx="2353389" cy="651272"/>
          </a:xfrm>
          <a:prstGeom prst="rect">
            <a:avLst/>
          </a:prstGeom>
          <a:noFill/>
          <a:ln/>
        </p:spPr>
        <p:txBody>
          <a:bodyPr wrap="square" lIns="0" tIns="0" rIns="0" bIns="0" rtlCol="0" anchor="t"/>
          <a:lstStyle/>
          <a:p>
            <a:pPr algn="ctr"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Top Category Revenue</a:t>
            </a:r>
            <a:endParaRPr lang="en-US" sz="2050" dirty="0"/>
          </a:p>
        </p:txBody>
      </p:sp>
      <p:sp>
        <p:nvSpPr>
          <p:cNvPr id="12" name="Text 9"/>
          <p:cNvSpPr/>
          <p:nvPr/>
        </p:nvSpPr>
        <p:spPr>
          <a:xfrm>
            <a:off x="11483102" y="4085392"/>
            <a:ext cx="2353389" cy="95261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Inter" pitchFamily="34" charset="0"/>
                <a:ea typeface="Inter" pitchFamily="34" charset="-122"/>
                <a:cs typeface="Inter" pitchFamily="34" charset="-120"/>
              </a:rPr>
              <a:t>Revenue from the highest-performing product category.</a:t>
            </a:r>
            <a:endParaRPr lang="en-US" sz="1550" dirty="0"/>
          </a:p>
        </p:txBody>
      </p:sp>
      <p:sp>
        <p:nvSpPr>
          <p:cNvPr id="13" name="Text 10"/>
          <p:cNvSpPr/>
          <p:nvPr/>
        </p:nvSpPr>
        <p:spPr>
          <a:xfrm>
            <a:off x="7580828" y="5534025"/>
            <a:ext cx="2353508" cy="654963"/>
          </a:xfrm>
          <a:prstGeom prst="rect">
            <a:avLst/>
          </a:prstGeom>
          <a:noFill/>
          <a:ln/>
        </p:spPr>
        <p:txBody>
          <a:bodyPr wrap="none" lIns="0" tIns="0" rIns="0" bIns="0" rtlCol="0" anchor="t"/>
          <a:lstStyle/>
          <a:p>
            <a:pPr algn="ctr" indent="0" marL="0">
              <a:lnSpc>
                <a:spcPts val="5150"/>
              </a:lnSpc>
              <a:buNone/>
            </a:pPr>
            <a:r>
              <a:rPr lang="en-US" sz="5150" b="1" dirty="0">
                <a:solidFill>
                  <a:srgbClr val="272525"/>
                </a:solidFill>
                <a:latin typeface="Petrona Bold" pitchFamily="34" charset="0"/>
                <a:ea typeface="Petrona Bold" pitchFamily="34" charset="-122"/>
                <a:cs typeface="Petrona Bold" pitchFamily="34" charset="-120"/>
              </a:rPr>
              <a:t>3.5%</a:t>
            </a:r>
            <a:endParaRPr lang="en-US" sz="5150" dirty="0"/>
          </a:p>
        </p:txBody>
      </p:sp>
      <p:sp>
        <p:nvSpPr>
          <p:cNvPr id="14" name="Text 11"/>
          <p:cNvSpPr/>
          <p:nvPr/>
        </p:nvSpPr>
        <p:spPr>
          <a:xfrm>
            <a:off x="7580828" y="6436995"/>
            <a:ext cx="2353508" cy="325636"/>
          </a:xfrm>
          <a:prstGeom prst="rect">
            <a:avLst/>
          </a:prstGeom>
          <a:noFill/>
          <a:ln/>
        </p:spPr>
        <p:txBody>
          <a:bodyPr wrap="none" lIns="0" tIns="0" rIns="0" bIns="0" rtlCol="0" anchor="t"/>
          <a:lstStyle/>
          <a:p>
            <a:pPr algn="ctr"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Conversion Rate</a:t>
            </a:r>
            <a:endParaRPr lang="en-US" sz="2050" dirty="0"/>
          </a:p>
        </p:txBody>
      </p:sp>
      <p:sp>
        <p:nvSpPr>
          <p:cNvPr id="15" name="Text 12"/>
          <p:cNvSpPr/>
          <p:nvPr/>
        </p:nvSpPr>
        <p:spPr>
          <a:xfrm>
            <a:off x="7580828" y="6881693"/>
            <a:ext cx="2353508" cy="63507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Inter" pitchFamily="34" charset="0"/>
                <a:ea typeface="Inter" pitchFamily="34" charset="-122"/>
                <a:cs typeface="Inter" pitchFamily="34" charset="-120"/>
              </a:rPr>
              <a:t>Percentage of visitors completing a purchase.</a:t>
            </a:r>
            <a:endParaRPr lang="en-US" sz="1550" dirty="0"/>
          </a:p>
        </p:txBody>
      </p:sp>
      <p:sp>
        <p:nvSpPr>
          <p:cNvPr id="16" name="Text 13"/>
          <p:cNvSpPr/>
          <p:nvPr/>
        </p:nvSpPr>
        <p:spPr>
          <a:xfrm>
            <a:off x="10182344" y="5534025"/>
            <a:ext cx="2353508" cy="654963"/>
          </a:xfrm>
          <a:prstGeom prst="rect">
            <a:avLst/>
          </a:prstGeom>
          <a:noFill/>
          <a:ln/>
        </p:spPr>
        <p:txBody>
          <a:bodyPr wrap="none" lIns="0" tIns="0" rIns="0" bIns="0" rtlCol="0" anchor="t"/>
          <a:lstStyle/>
          <a:p>
            <a:pPr algn="ctr" indent="0" marL="0">
              <a:lnSpc>
                <a:spcPts val="5150"/>
              </a:lnSpc>
              <a:buNone/>
            </a:pPr>
            <a:r>
              <a:rPr lang="en-US" sz="5150" b="1" dirty="0">
                <a:solidFill>
                  <a:srgbClr val="272525"/>
                </a:solidFill>
                <a:latin typeface="Petrona Bold" pitchFamily="34" charset="0"/>
                <a:ea typeface="Petrona Bold" pitchFamily="34" charset="-122"/>
                <a:cs typeface="Petrona Bold" pitchFamily="34" charset="-120"/>
              </a:rPr>
              <a:t>$65</a:t>
            </a:r>
            <a:endParaRPr lang="en-US" sz="5150" dirty="0"/>
          </a:p>
        </p:txBody>
      </p:sp>
      <p:sp>
        <p:nvSpPr>
          <p:cNvPr id="17" name="Text 14"/>
          <p:cNvSpPr/>
          <p:nvPr/>
        </p:nvSpPr>
        <p:spPr>
          <a:xfrm>
            <a:off x="10182344" y="6436995"/>
            <a:ext cx="2353508" cy="325636"/>
          </a:xfrm>
          <a:prstGeom prst="rect">
            <a:avLst/>
          </a:prstGeom>
          <a:noFill/>
          <a:ln/>
        </p:spPr>
        <p:txBody>
          <a:bodyPr wrap="none" lIns="0" tIns="0" rIns="0" bIns="0" rtlCol="0" anchor="t"/>
          <a:lstStyle/>
          <a:p>
            <a:pPr algn="ctr"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Avg. Order Value</a:t>
            </a:r>
            <a:endParaRPr lang="en-US" sz="2050" dirty="0"/>
          </a:p>
        </p:txBody>
      </p:sp>
      <p:sp>
        <p:nvSpPr>
          <p:cNvPr id="18" name="Text 15"/>
          <p:cNvSpPr/>
          <p:nvPr/>
        </p:nvSpPr>
        <p:spPr>
          <a:xfrm>
            <a:off x="10182344" y="6881693"/>
            <a:ext cx="2353508" cy="63507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Inter" pitchFamily="34" charset="0"/>
                <a:ea typeface="Inter" pitchFamily="34" charset="-122"/>
                <a:cs typeface="Inter" pitchFamily="34" charset="-120"/>
              </a:rPr>
              <a:t>Mean total value of each customer order.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53916"/>
            <a:ext cx="8967311" cy="651272"/>
          </a:xfrm>
          <a:prstGeom prst="rect">
            <a:avLst/>
          </a:prstGeom>
          <a:noFill/>
          <a:ln/>
        </p:spPr>
        <p:txBody>
          <a:bodyPr wrap="none" lIns="0" tIns="0" rIns="0" bIns="0" rtlCol="0" anchor="t"/>
          <a:lstStyle/>
          <a:p>
            <a:pPr algn="l" indent="0" marL="0">
              <a:lnSpc>
                <a:spcPts val="5100"/>
              </a:lnSpc>
              <a:buNone/>
            </a:pPr>
            <a:r>
              <a:rPr lang="en-US" sz="4100" b="1" dirty="0">
                <a:solidFill>
                  <a:srgbClr val="000000"/>
                </a:solidFill>
                <a:latin typeface="Petrona Bold" pitchFamily="34" charset="0"/>
                <a:ea typeface="Petrona Bold" pitchFamily="34" charset="-122"/>
                <a:cs typeface="Petrona Bold" pitchFamily="34" charset="-120"/>
              </a:rPr>
              <a:t>Strategic Business Recommendations</a:t>
            </a:r>
            <a:endParaRPr lang="en-US" sz="4100" dirty="0"/>
          </a:p>
        </p:txBody>
      </p:sp>
      <p:sp>
        <p:nvSpPr>
          <p:cNvPr id="3" name="Shape 1"/>
          <p:cNvSpPr/>
          <p:nvPr/>
        </p:nvSpPr>
        <p:spPr>
          <a:xfrm>
            <a:off x="793790" y="1902023"/>
            <a:ext cx="4215289" cy="2800469"/>
          </a:xfrm>
          <a:prstGeom prst="roundRect">
            <a:avLst>
              <a:gd name="adj" fmla="val 3918"/>
            </a:avLst>
          </a:prstGeom>
          <a:solidFill>
            <a:srgbClr val="FFFFFF">
              <a:alpha val="95000"/>
            </a:srgbClr>
          </a:solidFill>
          <a:ln w="22860">
            <a:solidFill>
              <a:srgbClr val="B2D4E5"/>
            </a:solidFill>
            <a:prstDash val="solid"/>
          </a:ln>
        </p:spPr>
      </p:sp>
      <p:sp>
        <p:nvSpPr>
          <p:cNvPr id="4" name="Shape 2"/>
          <p:cNvSpPr/>
          <p:nvPr/>
        </p:nvSpPr>
        <p:spPr>
          <a:xfrm>
            <a:off x="770930" y="1902023"/>
            <a:ext cx="91440" cy="2800469"/>
          </a:xfrm>
          <a:prstGeom prst="roundRect">
            <a:avLst>
              <a:gd name="adj" fmla="val 91163"/>
            </a:avLst>
          </a:prstGeom>
          <a:solidFill>
            <a:srgbClr val="007EBD"/>
          </a:solidFill>
          <a:ln/>
        </p:spPr>
      </p:sp>
      <p:sp>
        <p:nvSpPr>
          <p:cNvPr id="5" name="Text 3"/>
          <p:cNvSpPr/>
          <p:nvPr/>
        </p:nvSpPr>
        <p:spPr>
          <a:xfrm>
            <a:off x="1083588" y="2123242"/>
            <a:ext cx="3481507"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Boost Subscription Programs</a:t>
            </a:r>
            <a:endParaRPr lang="en-US" sz="2050" dirty="0"/>
          </a:p>
        </p:txBody>
      </p:sp>
      <p:sp>
        <p:nvSpPr>
          <p:cNvPr id="6" name="Text 4"/>
          <p:cNvSpPr/>
          <p:nvPr/>
        </p:nvSpPr>
        <p:spPr>
          <a:xfrm>
            <a:off x="1083588" y="2567940"/>
            <a:ext cx="3704273" cy="158769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Promote exclusive benefits for subscribers to convert the large non-subscriber base. Focus on the 2,518 repeat buyers who haven't yet subscribed.</a:t>
            </a:r>
            <a:endParaRPr lang="en-US" sz="1550" dirty="0"/>
          </a:p>
        </p:txBody>
      </p:sp>
      <p:sp>
        <p:nvSpPr>
          <p:cNvPr id="7" name="Shape 5"/>
          <p:cNvSpPr/>
          <p:nvPr/>
        </p:nvSpPr>
        <p:spPr>
          <a:xfrm>
            <a:off x="5207437" y="1902023"/>
            <a:ext cx="4215408" cy="2800469"/>
          </a:xfrm>
          <a:prstGeom prst="roundRect">
            <a:avLst>
              <a:gd name="adj" fmla="val 3918"/>
            </a:avLst>
          </a:prstGeom>
          <a:solidFill>
            <a:srgbClr val="FFFFFF">
              <a:alpha val="95000"/>
            </a:srgbClr>
          </a:solidFill>
          <a:ln w="22860">
            <a:solidFill>
              <a:srgbClr val="B2D4E5"/>
            </a:solidFill>
            <a:prstDash val="solid"/>
          </a:ln>
        </p:spPr>
      </p:sp>
      <p:sp>
        <p:nvSpPr>
          <p:cNvPr id="8" name="Shape 6"/>
          <p:cNvSpPr/>
          <p:nvPr/>
        </p:nvSpPr>
        <p:spPr>
          <a:xfrm>
            <a:off x="5184577" y="1902023"/>
            <a:ext cx="91440" cy="2800469"/>
          </a:xfrm>
          <a:prstGeom prst="roundRect">
            <a:avLst>
              <a:gd name="adj" fmla="val 91163"/>
            </a:avLst>
          </a:prstGeom>
          <a:solidFill>
            <a:srgbClr val="007EBD"/>
          </a:solidFill>
          <a:ln/>
        </p:spPr>
      </p:sp>
      <p:sp>
        <p:nvSpPr>
          <p:cNvPr id="9" name="Text 7"/>
          <p:cNvSpPr/>
          <p:nvPr/>
        </p:nvSpPr>
        <p:spPr>
          <a:xfrm>
            <a:off x="5497235" y="2123242"/>
            <a:ext cx="3704392" cy="651272"/>
          </a:xfrm>
          <a:prstGeom prst="rect">
            <a:avLst/>
          </a:prstGeom>
          <a:noFill/>
          <a:ln/>
        </p:spPr>
        <p:txBody>
          <a:bodyPr wrap="squar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Implement Customer Loyalty Programs</a:t>
            </a:r>
            <a:endParaRPr lang="en-US" sz="2050" dirty="0"/>
          </a:p>
        </p:txBody>
      </p:sp>
      <p:sp>
        <p:nvSpPr>
          <p:cNvPr id="10" name="Text 8"/>
          <p:cNvSpPr/>
          <p:nvPr/>
        </p:nvSpPr>
        <p:spPr>
          <a:xfrm>
            <a:off x="5497235" y="2893576"/>
            <a:ext cx="3704392" cy="158769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Reward repeat buyers to accelerate their transition into the "Loyal" segment. Target the 701 returning customers with personalized incentives.</a:t>
            </a:r>
            <a:endParaRPr lang="en-US" sz="1550" dirty="0"/>
          </a:p>
        </p:txBody>
      </p:sp>
      <p:sp>
        <p:nvSpPr>
          <p:cNvPr id="11" name="Shape 9"/>
          <p:cNvSpPr/>
          <p:nvPr/>
        </p:nvSpPr>
        <p:spPr>
          <a:xfrm>
            <a:off x="9621203" y="1902023"/>
            <a:ext cx="4215289" cy="2800469"/>
          </a:xfrm>
          <a:prstGeom prst="roundRect">
            <a:avLst>
              <a:gd name="adj" fmla="val 3918"/>
            </a:avLst>
          </a:prstGeom>
          <a:solidFill>
            <a:srgbClr val="FFFFFF">
              <a:alpha val="95000"/>
            </a:srgbClr>
          </a:solidFill>
          <a:ln w="22860">
            <a:solidFill>
              <a:srgbClr val="B2D4E5"/>
            </a:solidFill>
            <a:prstDash val="solid"/>
          </a:ln>
        </p:spPr>
      </p:sp>
      <p:sp>
        <p:nvSpPr>
          <p:cNvPr id="12" name="Shape 10"/>
          <p:cNvSpPr/>
          <p:nvPr/>
        </p:nvSpPr>
        <p:spPr>
          <a:xfrm>
            <a:off x="9598343" y="1902023"/>
            <a:ext cx="91440" cy="2800469"/>
          </a:xfrm>
          <a:prstGeom prst="roundRect">
            <a:avLst>
              <a:gd name="adj" fmla="val 91163"/>
            </a:avLst>
          </a:prstGeom>
          <a:solidFill>
            <a:srgbClr val="007EBD"/>
          </a:solidFill>
          <a:ln/>
        </p:spPr>
      </p:sp>
      <p:sp>
        <p:nvSpPr>
          <p:cNvPr id="13" name="Text 11"/>
          <p:cNvSpPr/>
          <p:nvPr/>
        </p:nvSpPr>
        <p:spPr>
          <a:xfrm>
            <a:off x="9911001" y="2123242"/>
            <a:ext cx="3268980"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Optimize Discount Strategy</a:t>
            </a:r>
            <a:endParaRPr lang="en-US" sz="2050" dirty="0"/>
          </a:p>
        </p:txBody>
      </p:sp>
      <p:sp>
        <p:nvSpPr>
          <p:cNvPr id="14" name="Text 12"/>
          <p:cNvSpPr/>
          <p:nvPr/>
        </p:nvSpPr>
        <p:spPr>
          <a:xfrm>
            <a:off x="9911001" y="2567940"/>
            <a:ext cx="3704273" cy="158769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Review discount policy to balance sales boosts with margin control. Focus discounts on high-dependency products like Hats and Sneakers while protecting margins on premium items.</a:t>
            </a:r>
            <a:endParaRPr lang="en-US" sz="1550" dirty="0"/>
          </a:p>
        </p:txBody>
      </p:sp>
      <p:sp>
        <p:nvSpPr>
          <p:cNvPr id="15" name="Shape 13"/>
          <p:cNvSpPr/>
          <p:nvPr/>
        </p:nvSpPr>
        <p:spPr>
          <a:xfrm>
            <a:off x="793790" y="4900851"/>
            <a:ext cx="4215289" cy="2474833"/>
          </a:xfrm>
          <a:prstGeom prst="roundRect">
            <a:avLst>
              <a:gd name="adj" fmla="val 4434"/>
            </a:avLst>
          </a:prstGeom>
          <a:solidFill>
            <a:srgbClr val="FFFFFF">
              <a:alpha val="95000"/>
            </a:srgbClr>
          </a:solidFill>
          <a:ln w="22860">
            <a:solidFill>
              <a:srgbClr val="B2D4E5"/>
            </a:solidFill>
            <a:prstDash val="solid"/>
          </a:ln>
        </p:spPr>
      </p:sp>
      <p:sp>
        <p:nvSpPr>
          <p:cNvPr id="16" name="Shape 14"/>
          <p:cNvSpPr/>
          <p:nvPr/>
        </p:nvSpPr>
        <p:spPr>
          <a:xfrm>
            <a:off x="770930" y="4900851"/>
            <a:ext cx="91440" cy="2474833"/>
          </a:xfrm>
          <a:prstGeom prst="roundRect">
            <a:avLst>
              <a:gd name="adj" fmla="val 91163"/>
            </a:avLst>
          </a:prstGeom>
          <a:solidFill>
            <a:srgbClr val="007EBD"/>
          </a:solidFill>
          <a:ln/>
        </p:spPr>
      </p:sp>
      <p:sp>
        <p:nvSpPr>
          <p:cNvPr id="17" name="Text 15"/>
          <p:cNvSpPr/>
          <p:nvPr/>
        </p:nvSpPr>
        <p:spPr>
          <a:xfrm>
            <a:off x="1083588" y="5122069"/>
            <a:ext cx="3484602"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Enhance Product Positioning</a:t>
            </a:r>
            <a:endParaRPr lang="en-US" sz="2050" dirty="0"/>
          </a:p>
        </p:txBody>
      </p:sp>
      <p:sp>
        <p:nvSpPr>
          <p:cNvPr id="18" name="Text 16"/>
          <p:cNvSpPr/>
          <p:nvPr/>
        </p:nvSpPr>
        <p:spPr>
          <a:xfrm>
            <a:off x="1083588" y="5566767"/>
            <a:ext cx="3704273"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Highlight top-rated products (Gloves, Sandals, Boots) and best-sellers (Jewelry, Blouses, Pants) in marketing campaigns to drive conversion.</a:t>
            </a:r>
            <a:endParaRPr lang="en-US" sz="1550" dirty="0"/>
          </a:p>
        </p:txBody>
      </p:sp>
      <p:sp>
        <p:nvSpPr>
          <p:cNvPr id="19" name="Shape 17"/>
          <p:cNvSpPr/>
          <p:nvPr/>
        </p:nvSpPr>
        <p:spPr>
          <a:xfrm>
            <a:off x="5207437" y="4900851"/>
            <a:ext cx="4215408" cy="2474833"/>
          </a:xfrm>
          <a:prstGeom prst="roundRect">
            <a:avLst>
              <a:gd name="adj" fmla="val 4434"/>
            </a:avLst>
          </a:prstGeom>
          <a:solidFill>
            <a:srgbClr val="FFFFFF">
              <a:alpha val="95000"/>
            </a:srgbClr>
          </a:solidFill>
          <a:ln w="22860">
            <a:solidFill>
              <a:srgbClr val="B2D4E5"/>
            </a:solidFill>
            <a:prstDash val="solid"/>
          </a:ln>
        </p:spPr>
      </p:sp>
      <p:sp>
        <p:nvSpPr>
          <p:cNvPr id="20" name="Shape 18"/>
          <p:cNvSpPr/>
          <p:nvPr/>
        </p:nvSpPr>
        <p:spPr>
          <a:xfrm>
            <a:off x="5184577" y="4900851"/>
            <a:ext cx="91440" cy="2474833"/>
          </a:xfrm>
          <a:prstGeom prst="roundRect">
            <a:avLst>
              <a:gd name="adj" fmla="val 91163"/>
            </a:avLst>
          </a:prstGeom>
          <a:solidFill>
            <a:srgbClr val="007EBD"/>
          </a:solidFill>
          <a:ln/>
        </p:spPr>
      </p:sp>
      <p:sp>
        <p:nvSpPr>
          <p:cNvPr id="21" name="Text 19"/>
          <p:cNvSpPr/>
          <p:nvPr/>
        </p:nvSpPr>
        <p:spPr>
          <a:xfrm>
            <a:off x="5497235" y="5122069"/>
            <a:ext cx="3343394" cy="325636"/>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Execute Targeted Marketing</a:t>
            </a:r>
            <a:endParaRPr lang="en-US" sz="2050" dirty="0"/>
          </a:p>
        </p:txBody>
      </p:sp>
      <p:sp>
        <p:nvSpPr>
          <p:cNvPr id="22" name="Text 20"/>
          <p:cNvSpPr/>
          <p:nvPr/>
        </p:nvSpPr>
        <p:spPr>
          <a:xfrm>
            <a:off x="5497235" y="5566767"/>
            <a:ext cx="3704392" cy="158769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Focus efforts on high-revenue age groups and express shipping users who demonstrate higher spending patterns. Develop gender-specific campaigns given the revenue disparity.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2025-11-25T19:41:22Z</dcterms:created>
  <dcterms:modified xsi:type="dcterms:W3CDTF">2025-11-25T19:41:22Z</dcterms:modified>
</cp:coreProperties>
</file>